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Default Extension="emf" ContentType="image/x-emf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embeddings/Microsoft_Vergelijking1.bin" ContentType="application/vnd.openxmlformats-officedocument.oleObject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embeddings/Microsoft_Vergelijking2.bin" ContentType="application/vnd.openxmlformats-officedocument.oleObject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embeddings/Microsoft_Vergelijking3.bin" ContentType="application/vnd.openxmlformats-officedocument.oleObject"/>
  <Override PartName="/ppt/slides/slide3.xml" ContentType="application/vnd.openxmlformats-officedocument.presentationml.slide+xml"/>
  <Default Extension="vml" ContentType="application/vnd.openxmlformats-officedocument.vmlDrawing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embeddings/Microsoft_Vergelijking4.bin" ContentType="application/vnd.openxmlformats-officedocument.oleObject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embeddings/Microsoft_Vergelijking5.bin" ContentType="application/vnd.openxmlformats-officedocument.oleObject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2" r:id="rId9"/>
    <p:sldId id="273" r:id="rId10"/>
    <p:sldId id="274" r:id="rId11"/>
    <p:sldId id="275" r:id="rId12"/>
    <p:sldId id="276" r:id="rId13"/>
    <p:sldId id="259" r:id="rId14"/>
    <p:sldId id="260" r:id="rId15"/>
    <p:sldId id="261" r:id="rId16"/>
    <p:sldId id="262" r:id="rId17"/>
    <p:sldId id="263" r:id="rId18"/>
    <p:sldId id="264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4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56521-F7D8-CC4B-B824-93EBAEA1F0B9}" type="datetimeFigureOut">
              <a:rPr lang="nl-NL" smtClean="0"/>
              <a:pPr/>
              <a:t>02-12-2013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2BDC1-D6E2-EB4D-A9BE-573826CE1B7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13870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2BDC1-D6E2-EB4D-A9BE-573826CE1B76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84259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B759-7B0F-B444-AB77-80C13C7B0F10}" type="datetimeFigureOut">
              <a:rPr lang="nl-NL" smtClean="0"/>
              <a:pPr/>
              <a:t>02-12-2013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E650-DA48-4343-A003-958A757E1C9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47936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B759-7B0F-B444-AB77-80C13C7B0F10}" type="datetimeFigureOut">
              <a:rPr lang="nl-NL" smtClean="0"/>
              <a:pPr/>
              <a:t>02-12-2013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E650-DA48-4343-A003-958A757E1C9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17413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B759-7B0F-B444-AB77-80C13C7B0F10}" type="datetimeFigureOut">
              <a:rPr lang="nl-NL" smtClean="0"/>
              <a:pPr/>
              <a:t>02-12-2013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E650-DA48-4343-A003-958A757E1C9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4398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B759-7B0F-B444-AB77-80C13C7B0F10}" type="datetimeFigureOut">
              <a:rPr lang="nl-NL" smtClean="0"/>
              <a:pPr/>
              <a:t>02-12-2013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E650-DA48-4343-A003-958A757E1C9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18051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B759-7B0F-B444-AB77-80C13C7B0F10}" type="datetimeFigureOut">
              <a:rPr lang="nl-NL" smtClean="0"/>
              <a:pPr/>
              <a:t>02-12-2013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E650-DA48-4343-A003-958A757E1C9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31763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B759-7B0F-B444-AB77-80C13C7B0F10}" type="datetimeFigureOut">
              <a:rPr lang="nl-NL" smtClean="0"/>
              <a:pPr/>
              <a:t>02-12-2013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E650-DA48-4343-A003-958A757E1C9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62140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B759-7B0F-B444-AB77-80C13C7B0F10}" type="datetimeFigureOut">
              <a:rPr lang="nl-NL" smtClean="0"/>
              <a:pPr/>
              <a:t>02-12-2013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E650-DA48-4343-A003-958A757E1C9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88952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B759-7B0F-B444-AB77-80C13C7B0F10}" type="datetimeFigureOut">
              <a:rPr lang="nl-NL" smtClean="0"/>
              <a:pPr/>
              <a:t>02-12-2013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E650-DA48-4343-A003-958A757E1C9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04211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B759-7B0F-B444-AB77-80C13C7B0F10}" type="datetimeFigureOut">
              <a:rPr lang="nl-NL" smtClean="0"/>
              <a:pPr/>
              <a:t>02-12-2013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E650-DA48-4343-A003-958A757E1C9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9356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B759-7B0F-B444-AB77-80C13C7B0F10}" type="datetimeFigureOut">
              <a:rPr lang="nl-NL" smtClean="0"/>
              <a:pPr/>
              <a:t>02-12-2013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E650-DA48-4343-A003-958A757E1C9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88541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B759-7B0F-B444-AB77-80C13C7B0F10}" type="datetimeFigureOut">
              <a:rPr lang="nl-NL" smtClean="0"/>
              <a:pPr/>
              <a:t>02-12-2013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E650-DA48-4343-A003-958A757E1C9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2793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CB759-7B0F-B444-AB77-80C13C7B0F10}" type="datetimeFigureOut">
              <a:rPr lang="nl-NL" smtClean="0"/>
              <a:pPr/>
              <a:t>02-12-2013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2E650-DA48-4343-A003-958A757E1C9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2432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Vergelijking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Microsoft_Vergelijking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Microsoft_Vergelijking3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Microsoft_Vergelijking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Microsoft_Vergelijking5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434157"/>
            <a:ext cx="7772400" cy="1470025"/>
          </a:xfrm>
        </p:spPr>
        <p:txBody>
          <a:bodyPr/>
          <a:lstStyle/>
          <a:p>
            <a:r>
              <a:rPr lang="nl-NL" dirty="0" smtClean="0"/>
              <a:t>4.1 Centrummaten	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Hoofdstuk 4: Statistiek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1923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303707" y="1417638"/>
            <a:ext cx="7233751" cy="4599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Mediaan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303707" y="1417638"/>
            <a:ext cx="8724677" cy="4893647"/>
          </a:xfrm>
          <a:prstGeom prst="rect">
            <a:avLst/>
          </a:prstGeom>
          <a:noFill/>
          <a:ln>
            <a:solidFill>
              <a:srgbClr val="8EB4E3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Mediaan:		Het middelste getal van een rij getallen.</a:t>
            </a:r>
            <a:endParaRPr lang="nl-NL" sz="2400" dirty="0"/>
          </a:p>
          <a:p>
            <a:r>
              <a:rPr lang="nl-NL" sz="2400" dirty="0" smtClean="0"/>
              <a:t>LET OP:	1.	De rij getalen moet op volgorde staan van klein 					naar groot</a:t>
            </a:r>
          </a:p>
          <a:p>
            <a:r>
              <a:rPr lang="nl-NL" sz="2400" dirty="0"/>
              <a:t>	</a:t>
            </a:r>
            <a:r>
              <a:rPr lang="nl-NL" sz="2400" dirty="0" smtClean="0"/>
              <a:t>		2.	Als de rij een even aantal getalen heeft (dan heb je 				dus geen middelste getal), neem je het </a:t>
            </a:r>
            <a:r>
              <a:rPr lang="nl-NL" sz="2400" b="1" dirty="0" smtClean="0"/>
              <a:t>gemiddelde</a:t>
            </a:r>
            <a:r>
              <a:rPr lang="nl-NL" sz="2400" dirty="0" smtClean="0"/>
              <a:t> 				van de </a:t>
            </a:r>
            <a:r>
              <a:rPr lang="nl-NL" sz="2400" b="1" dirty="0" smtClean="0"/>
              <a:t>twee</a:t>
            </a:r>
            <a:r>
              <a:rPr lang="nl-NL" sz="2400" dirty="0" smtClean="0"/>
              <a:t> middelste getallen</a:t>
            </a:r>
            <a:endParaRPr lang="nl-NL" sz="2400" dirty="0"/>
          </a:p>
          <a:p>
            <a:endParaRPr lang="nl-NL" sz="2400" dirty="0" smtClean="0"/>
          </a:p>
          <a:p>
            <a:r>
              <a:rPr lang="nl-NL" sz="2400" b="1" u="sng" dirty="0" smtClean="0"/>
              <a:t>VOORBEELD 1</a:t>
            </a:r>
            <a:endParaRPr lang="nl-NL" sz="2400" dirty="0" smtClean="0"/>
          </a:p>
          <a:p>
            <a:r>
              <a:rPr lang="nl-NL" sz="2400" dirty="0" smtClean="0"/>
              <a:t>De rij:	</a:t>
            </a:r>
            <a:r>
              <a:rPr lang="nl-NL" sz="2400" dirty="0" smtClean="0">
                <a:solidFill>
                  <a:srgbClr val="FF0000"/>
                </a:solidFill>
              </a:rPr>
              <a:t>0  1  6  7  7  8  8  8  9</a:t>
            </a:r>
            <a:r>
              <a:rPr lang="nl-NL" sz="2400" dirty="0" smtClean="0"/>
              <a:t>	Mediaan = 7, Dat is het middelste getal</a:t>
            </a:r>
          </a:p>
          <a:p>
            <a:endParaRPr lang="nl-NL" sz="2400" dirty="0" smtClean="0"/>
          </a:p>
          <a:p>
            <a:r>
              <a:rPr lang="nl-NL" sz="2400" b="1" u="sng" dirty="0"/>
              <a:t>VOORBEELD </a:t>
            </a:r>
            <a:r>
              <a:rPr lang="nl-NL" sz="2400" b="1" u="sng" dirty="0" smtClean="0"/>
              <a:t>2</a:t>
            </a:r>
            <a:endParaRPr lang="nl-NL" sz="2400" dirty="0"/>
          </a:p>
          <a:p>
            <a:r>
              <a:rPr lang="nl-NL" sz="2400" dirty="0"/>
              <a:t>De rij:	</a:t>
            </a:r>
            <a:r>
              <a:rPr lang="nl-NL" sz="2400" dirty="0">
                <a:solidFill>
                  <a:srgbClr val="FF0000"/>
                </a:solidFill>
              </a:rPr>
              <a:t>0  1  6  7  7  8  8  8  </a:t>
            </a:r>
            <a:r>
              <a:rPr lang="nl-NL" sz="2400" dirty="0" smtClean="0">
                <a:solidFill>
                  <a:srgbClr val="FF0000"/>
                </a:solidFill>
              </a:rPr>
              <a:t>9  9</a:t>
            </a:r>
            <a:r>
              <a:rPr lang="nl-NL" sz="2400" dirty="0" smtClean="0"/>
              <a:t>	Hier is geen middelste getal!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99319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303707" y="1417638"/>
            <a:ext cx="7233751" cy="4599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Mediaan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303707" y="1417638"/>
            <a:ext cx="8724677" cy="4893647"/>
          </a:xfrm>
          <a:prstGeom prst="rect">
            <a:avLst/>
          </a:prstGeom>
          <a:noFill/>
          <a:ln>
            <a:solidFill>
              <a:srgbClr val="8EB4E3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Mediaan:		Het middelste getal van een rij getallen.</a:t>
            </a:r>
            <a:endParaRPr lang="nl-NL" sz="2400" dirty="0"/>
          </a:p>
          <a:p>
            <a:r>
              <a:rPr lang="nl-NL" sz="2400" dirty="0" smtClean="0"/>
              <a:t>LET OP:	1.	De rij getalen moet op volgorde staan van klein 					naar groot</a:t>
            </a:r>
          </a:p>
          <a:p>
            <a:r>
              <a:rPr lang="nl-NL" sz="2400" dirty="0"/>
              <a:t>	</a:t>
            </a:r>
            <a:r>
              <a:rPr lang="nl-NL" sz="2400" dirty="0" smtClean="0"/>
              <a:t>		2.	Als de rij een even aantal getalen heeft (dan heb je 				dus geen middelste getal), neem je het </a:t>
            </a:r>
            <a:r>
              <a:rPr lang="nl-NL" sz="2400" b="1" dirty="0" smtClean="0"/>
              <a:t>gemiddelde</a:t>
            </a:r>
            <a:r>
              <a:rPr lang="nl-NL" sz="2400" dirty="0" smtClean="0"/>
              <a:t> 				van de </a:t>
            </a:r>
            <a:r>
              <a:rPr lang="nl-NL" sz="2400" b="1" dirty="0" smtClean="0"/>
              <a:t>twee</a:t>
            </a:r>
            <a:r>
              <a:rPr lang="nl-NL" sz="2400" dirty="0" smtClean="0"/>
              <a:t> middelste getallen</a:t>
            </a:r>
            <a:endParaRPr lang="nl-NL" sz="2400" dirty="0"/>
          </a:p>
          <a:p>
            <a:endParaRPr lang="nl-NL" sz="2400" dirty="0" smtClean="0"/>
          </a:p>
          <a:p>
            <a:r>
              <a:rPr lang="nl-NL" sz="2400" b="1" u="sng" dirty="0" smtClean="0"/>
              <a:t>VOORBEELD 1</a:t>
            </a:r>
            <a:endParaRPr lang="nl-NL" sz="2400" dirty="0" smtClean="0"/>
          </a:p>
          <a:p>
            <a:r>
              <a:rPr lang="nl-NL" sz="2400" dirty="0" smtClean="0"/>
              <a:t>De rij:	</a:t>
            </a:r>
            <a:r>
              <a:rPr lang="nl-NL" sz="2400" dirty="0" smtClean="0">
                <a:solidFill>
                  <a:srgbClr val="FF0000"/>
                </a:solidFill>
              </a:rPr>
              <a:t>0  1  6  7  7  8  8  8  9</a:t>
            </a:r>
            <a:r>
              <a:rPr lang="nl-NL" sz="2400" dirty="0" smtClean="0"/>
              <a:t>	Mediaan = 7, Dat is het middelste getal</a:t>
            </a:r>
          </a:p>
          <a:p>
            <a:endParaRPr lang="nl-NL" sz="2400" dirty="0" smtClean="0"/>
          </a:p>
          <a:p>
            <a:r>
              <a:rPr lang="nl-NL" sz="2400" b="1" u="sng" dirty="0"/>
              <a:t>VOORBEELD </a:t>
            </a:r>
            <a:r>
              <a:rPr lang="nl-NL" sz="2400" b="1" u="sng" dirty="0" smtClean="0"/>
              <a:t>2</a:t>
            </a:r>
            <a:endParaRPr lang="nl-NL" sz="2400" dirty="0"/>
          </a:p>
          <a:p>
            <a:r>
              <a:rPr lang="nl-NL" sz="2400" dirty="0"/>
              <a:t>De rij:	</a:t>
            </a:r>
            <a:r>
              <a:rPr lang="nl-NL" sz="2400" dirty="0">
                <a:solidFill>
                  <a:srgbClr val="FF0000"/>
                </a:solidFill>
              </a:rPr>
              <a:t>0  1  6  7  7  8  8  8  </a:t>
            </a:r>
            <a:r>
              <a:rPr lang="nl-NL" sz="2400" dirty="0" smtClean="0">
                <a:solidFill>
                  <a:srgbClr val="FF0000"/>
                </a:solidFill>
              </a:rPr>
              <a:t>9  9</a:t>
            </a:r>
            <a:r>
              <a:rPr lang="nl-NL" sz="2400" dirty="0" smtClean="0"/>
              <a:t>	Hier is geen middelste getal!</a:t>
            </a:r>
          </a:p>
          <a:p>
            <a:r>
              <a:rPr lang="nl-NL" sz="2400" dirty="0" smtClean="0"/>
              <a:t>Dus  neem je het gemiddelde van de twee middelste getallen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99319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2443462" y="5508489"/>
            <a:ext cx="510780" cy="345144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303707" y="1417638"/>
            <a:ext cx="7233751" cy="4599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Mediaan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303707" y="1417638"/>
            <a:ext cx="8724677" cy="5632310"/>
          </a:xfrm>
          <a:prstGeom prst="rect">
            <a:avLst/>
          </a:prstGeom>
          <a:noFill/>
          <a:ln>
            <a:solidFill>
              <a:srgbClr val="8EB4E3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Mediaan:		Het middelste getal van een rij getallen.</a:t>
            </a:r>
            <a:endParaRPr lang="nl-NL" sz="2400" dirty="0"/>
          </a:p>
          <a:p>
            <a:r>
              <a:rPr lang="nl-NL" sz="2400" dirty="0" smtClean="0"/>
              <a:t>LET OP:	1.	De rij getalen moet op volgorde staan van klein 					naar groot</a:t>
            </a:r>
          </a:p>
          <a:p>
            <a:r>
              <a:rPr lang="nl-NL" sz="2400" dirty="0"/>
              <a:t>	</a:t>
            </a:r>
            <a:r>
              <a:rPr lang="nl-NL" sz="2400" dirty="0" smtClean="0"/>
              <a:t>		2.	Als de rij een even aantal getalen heeft (dan heb je 				dus geen middelste getal), neem je het </a:t>
            </a:r>
            <a:r>
              <a:rPr lang="nl-NL" sz="2400" b="1" dirty="0" smtClean="0"/>
              <a:t>gemiddelde</a:t>
            </a:r>
            <a:r>
              <a:rPr lang="nl-NL" sz="2400" dirty="0" smtClean="0"/>
              <a:t> 				van de </a:t>
            </a:r>
            <a:r>
              <a:rPr lang="nl-NL" sz="2400" b="1" dirty="0" smtClean="0"/>
              <a:t>twee</a:t>
            </a:r>
            <a:r>
              <a:rPr lang="nl-NL" sz="2400" dirty="0" smtClean="0"/>
              <a:t> middelste getallen</a:t>
            </a:r>
            <a:endParaRPr lang="nl-NL" sz="2400" dirty="0"/>
          </a:p>
          <a:p>
            <a:endParaRPr lang="nl-NL" sz="2400" dirty="0" smtClean="0"/>
          </a:p>
          <a:p>
            <a:r>
              <a:rPr lang="nl-NL" sz="2400" b="1" u="sng" dirty="0" smtClean="0"/>
              <a:t>VOORBEELD 1</a:t>
            </a:r>
            <a:endParaRPr lang="nl-NL" sz="2400" dirty="0" smtClean="0"/>
          </a:p>
          <a:p>
            <a:r>
              <a:rPr lang="nl-NL" sz="2400" dirty="0" smtClean="0"/>
              <a:t>De rij:	</a:t>
            </a:r>
            <a:r>
              <a:rPr lang="nl-NL" sz="2400" dirty="0" smtClean="0">
                <a:solidFill>
                  <a:srgbClr val="FF0000"/>
                </a:solidFill>
              </a:rPr>
              <a:t>0  1  6  7  7  8  8  8  9</a:t>
            </a:r>
            <a:r>
              <a:rPr lang="nl-NL" sz="2400" dirty="0" smtClean="0"/>
              <a:t>	Mediaan = 7, Dat is het middelste getal</a:t>
            </a:r>
          </a:p>
          <a:p>
            <a:endParaRPr lang="nl-NL" sz="2400" dirty="0" smtClean="0"/>
          </a:p>
          <a:p>
            <a:r>
              <a:rPr lang="nl-NL" sz="2400" b="1" u="sng" dirty="0"/>
              <a:t>VOORBEELD </a:t>
            </a:r>
            <a:r>
              <a:rPr lang="nl-NL" sz="2400" b="1" u="sng" dirty="0" smtClean="0"/>
              <a:t>2</a:t>
            </a:r>
            <a:endParaRPr lang="nl-NL" sz="2400" dirty="0"/>
          </a:p>
          <a:p>
            <a:r>
              <a:rPr lang="nl-NL" sz="2400" dirty="0"/>
              <a:t>De rij:	</a:t>
            </a:r>
            <a:r>
              <a:rPr lang="nl-NL" sz="2400" dirty="0">
                <a:solidFill>
                  <a:srgbClr val="FF0000"/>
                </a:solidFill>
              </a:rPr>
              <a:t>0  1  6  7  7  8  8  8  </a:t>
            </a:r>
            <a:r>
              <a:rPr lang="nl-NL" sz="2400" dirty="0" smtClean="0">
                <a:solidFill>
                  <a:srgbClr val="FF0000"/>
                </a:solidFill>
              </a:rPr>
              <a:t>9  9</a:t>
            </a:r>
            <a:r>
              <a:rPr lang="nl-NL" sz="2400" dirty="0" smtClean="0"/>
              <a:t>	Hier is geen middelste getal!</a:t>
            </a:r>
          </a:p>
          <a:p>
            <a:r>
              <a:rPr lang="nl-NL" sz="2400" dirty="0" smtClean="0"/>
              <a:t>Dus  neem je het gemiddelde van de twee middelste getallen:</a:t>
            </a:r>
          </a:p>
          <a:p>
            <a:r>
              <a:rPr lang="nl-NL" sz="2400" dirty="0" smtClean="0"/>
              <a:t>(7 + 8) : 2 = 7,5		</a:t>
            </a:r>
            <a:r>
              <a:rPr lang="nl-NL" sz="2400" u="sng" dirty="0" smtClean="0"/>
              <a:t>7,5 is de mediaan</a:t>
            </a:r>
            <a:endParaRPr lang="nl-NL" sz="2400" u="sng" dirty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99319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Dus…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301625" y="1746250"/>
            <a:ext cx="8509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0 4 5 7 1 6 8 7 8 3 9 9 7 8 6 0</a:t>
            </a:r>
          </a:p>
          <a:p>
            <a:endParaRPr lang="nl-NL" sz="2400" dirty="0"/>
          </a:p>
          <a:p>
            <a:endParaRPr lang="nl-NL" sz="2400" dirty="0" smtClean="0"/>
          </a:p>
          <a:p>
            <a:pPr marL="457200" indent="-457200">
              <a:buAutoNum type="alphaLcParenR"/>
            </a:pPr>
            <a:r>
              <a:rPr lang="nl-NL" sz="2400" dirty="0" smtClean="0"/>
              <a:t>Welk getal is de modus?</a:t>
            </a:r>
          </a:p>
          <a:p>
            <a:r>
              <a:rPr lang="nl-NL" sz="2400" dirty="0" smtClean="0">
                <a:solidFill>
                  <a:srgbClr val="FF0000"/>
                </a:solidFill>
              </a:rPr>
              <a:t>	</a:t>
            </a:r>
          </a:p>
          <a:p>
            <a:endParaRPr lang="nl-NL" sz="2400" dirty="0" smtClean="0">
              <a:solidFill>
                <a:srgbClr val="FF0000"/>
              </a:solidFill>
            </a:endParaRPr>
          </a:p>
          <a:p>
            <a:endParaRPr lang="nl-NL" sz="2400" dirty="0"/>
          </a:p>
          <a:p>
            <a:pPr marL="457200" indent="-457200">
              <a:buAutoNum type="alphaLcParenR" startAt="2"/>
            </a:pPr>
            <a:r>
              <a:rPr lang="nl-NL" sz="2400" dirty="0" smtClean="0"/>
              <a:t>Welk getal is de mediaan?</a:t>
            </a:r>
          </a:p>
          <a:p>
            <a:r>
              <a:rPr lang="nl-NL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17938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Dus…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301625" y="1746250"/>
            <a:ext cx="8509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0 4 5 7 1 6 8 7 8 3 9 9 7 8 6 0</a:t>
            </a:r>
          </a:p>
          <a:p>
            <a:endParaRPr lang="nl-NL" sz="2400" dirty="0"/>
          </a:p>
          <a:p>
            <a:endParaRPr lang="nl-NL" sz="2400" dirty="0" smtClean="0"/>
          </a:p>
          <a:p>
            <a:pPr marL="457200" indent="-457200">
              <a:buAutoNum type="alphaLcParenR"/>
            </a:pPr>
            <a:r>
              <a:rPr lang="nl-NL" sz="2400" dirty="0" smtClean="0"/>
              <a:t>Welk getal is de modus?</a:t>
            </a:r>
          </a:p>
          <a:p>
            <a:r>
              <a:rPr lang="nl-NL" sz="2400" dirty="0" smtClean="0">
                <a:solidFill>
                  <a:srgbClr val="FF0000"/>
                </a:solidFill>
              </a:rPr>
              <a:t>	De 7 en 8 komen allebei even vaak voor (3x), dus er is geen 	modus.</a:t>
            </a:r>
            <a:endParaRPr lang="nl-NL" sz="2400" dirty="0">
              <a:solidFill>
                <a:srgbClr val="FF0000"/>
              </a:solidFill>
            </a:endParaRPr>
          </a:p>
          <a:p>
            <a:endParaRPr lang="nl-NL" sz="2400" dirty="0"/>
          </a:p>
          <a:p>
            <a:pPr marL="457200" indent="-457200">
              <a:buAutoNum type="alphaLcParenR" startAt="2"/>
            </a:pPr>
            <a:r>
              <a:rPr lang="nl-NL" sz="2400" dirty="0" smtClean="0"/>
              <a:t>Welk getal is de mediaan?</a:t>
            </a:r>
          </a:p>
          <a:p>
            <a:r>
              <a:rPr lang="nl-NL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20450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Dus…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301625" y="1746250"/>
            <a:ext cx="8509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0 4 5 7 1 6 8 7 8 3 9 9 7 8 6 0</a:t>
            </a:r>
          </a:p>
          <a:p>
            <a:endParaRPr lang="nl-NL" sz="2400" dirty="0"/>
          </a:p>
          <a:p>
            <a:endParaRPr lang="nl-NL" sz="2400" dirty="0" smtClean="0"/>
          </a:p>
          <a:p>
            <a:pPr marL="457200" indent="-457200">
              <a:buAutoNum type="alphaLcParenR"/>
            </a:pPr>
            <a:r>
              <a:rPr lang="nl-NL" sz="2400" dirty="0" smtClean="0"/>
              <a:t>Welk getal is de modus?</a:t>
            </a:r>
          </a:p>
          <a:p>
            <a:r>
              <a:rPr lang="nl-NL" sz="2400" dirty="0" smtClean="0">
                <a:solidFill>
                  <a:srgbClr val="FF0000"/>
                </a:solidFill>
              </a:rPr>
              <a:t>	</a:t>
            </a:r>
            <a:r>
              <a:rPr lang="nl-NL" sz="2400" dirty="0">
                <a:solidFill>
                  <a:srgbClr val="FF0000"/>
                </a:solidFill>
              </a:rPr>
              <a:t>De 7 en 8 komen allebei even vaak voor (3x), dus er is geen 	modus</a:t>
            </a:r>
            <a:r>
              <a:rPr lang="nl-NL" sz="2400" dirty="0" smtClean="0">
                <a:solidFill>
                  <a:srgbClr val="FF0000"/>
                </a:solidFill>
              </a:rPr>
              <a:t>.</a:t>
            </a:r>
          </a:p>
          <a:p>
            <a:endParaRPr lang="nl-NL" sz="2400" dirty="0"/>
          </a:p>
          <a:p>
            <a:pPr marL="457200" indent="-457200">
              <a:buAutoNum type="alphaLcParenR" startAt="2"/>
            </a:pPr>
            <a:r>
              <a:rPr lang="nl-NL" sz="2400" dirty="0" smtClean="0"/>
              <a:t>Welk getal is de mediaan?</a:t>
            </a:r>
          </a:p>
          <a:p>
            <a:r>
              <a:rPr lang="nl-NL" sz="2400" dirty="0"/>
              <a:t>	</a:t>
            </a:r>
            <a:r>
              <a:rPr lang="nl-NL" sz="2400" dirty="0" smtClean="0">
                <a:solidFill>
                  <a:srgbClr val="FF0000"/>
                </a:solidFill>
              </a:rPr>
              <a:t>Eerst de rij op volgorde zetten:</a:t>
            </a:r>
          </a:p>
          <a:p>
            <a:r>
              <a:rPr lang="nl-NL" sz="2400" dirty="0">
                <a:solidFill>
                  <a:srgbClr val="FF0000"/>
                </a:solidFill>
              </a:rPr>
              <a:t>	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20450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Dus…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301625" y="1746250"/>
            <a:ext cx="85090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0 4 5 7 1 6 8 7 8 3 9 9 7 8 6 0</a:t>
            </a:r>
          </a:p>
          <a:p>
            <a:endParaRPr lang="nl-NL" sz="2400" dirty="0"/>
          </a:p>
          <a:p>
            <a:endParaRPr lang="nl-NL" sz="2400" dirty="0" smtClean="0"/>
          </a:p>
          <a:p>
            <a:pPr marL="457200" indent="-457200">
              <a:buAutoNum type="alphaLcParenR"/>
            </a:pPr>
            <a:r>
              <a:rPr lang="nl-NL" sz="2400" dirty="0" smtClean="0"/>
              <a:t>Welk getal is de modus?</a:t>
            </a:r>
          </a:p>
          <a:p>
            <a:r>
              <a:rPr lang="nl-NL" sz="2400" dirty="0" smtClean="0">
                <a:solidFill>
                  <a:srgbClr val="FF0000"/>
                </a:solidFill>
              </a:rPr>
              <a:t>	</a:t>
            </a:r>
            <a:r>
              <a:rPr lang="nl-NL" sz="2400" dirty="0">
                <a:solidFill>
                  <a:srgbClr val="FF0000"/>
                </a:solidFill>
              </a:rPr>
              <a:t>De 7 en 8 komen allebei even vaak voor (3x), dus er is geen 	modus</a:t>
            </a:r>
            <a:r>
              <a:rPr lang="nl-NL" sz="2400" dirty="0" smtClean="0">
                <a:solidFill>
                  <a:srgbClr val="FF0000"/>
                </a:solidFill>
              </a:rPr>
              <a:t>.</a:t>
            </a:r>
          </a:p>
          <a:p>
            <a:endParaRPr lang="nl-NL" sz="2400" dirty="0"/>
          </a:p>
          <a:p>
            <a:pPr marL="457200" indent="-457200">
              <a:buAutoNum type="alphaLcParenR" startAt="2"/>
            </a:pPr>
            <a:r>
              <a:rPr lang="nl-NL" sz="2400" dirty="0" smtClean="0"/>
              <a:t>Welk getal is de mediaan?</a:t>
            </a:r>
          </a:p>
          <a:p>
            <a:r>
              <a:rPr lang="nl-NL" sz="2400" dirty="0"/>
              <a:t>	</a:t>
            </a:r>
            <a:r>
              <a:rPr lang="nl-NL" sz="2400" dirty="0" smtClean="0">
                <a:solidFill>
                  <a:srgbClr val="FF0000"/>
                </a:solidFill>
              </a:rPr>
              <a:t>Eerst de rij op volgorde zetten:</a:t>
            </a:r>
          </a:p>
          <a:p>
            <a:r>
              <a:rPr lang="nl-NL" sz="2400" dirty="0">
                <a:solidFill>
                  <a:srgbClr val="FF0000"/>
                </a:solidFill>
              </a:rPr>
              <a:t>	</a:t>
            </a:r>
            <a:r>
              <a:rPr lang="nl-NL" sz="2400" dirty="0" smtClean="0">
                <a:solidFill>
                  <a:srgbClr val="FF0000"/>
                </a:solidFill>
              </a:rPr>
              <a:t>0 0 1 3 4 5 6 6 7 7 7 8 8 8 9 9</a:t>
            </a:r>
          </a:p>
          <a:p>
            <a:r>
              <a:rPr lang="nl-NL" sz="2400" dirty="0">
                <a:solidFill>
                  <a:srgbClr val="FF0000"/>
                </a:solidFill>
              </a:rPr>
              <a:t>	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20450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2402047" y="5149540"/>
            <a:ext cx="400341" cy="30372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Dus…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301625" y="1746250"/>
            <a:ext cx="8509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0 4 5 7 1 6 8 7 8 3 9 9 7 8 6 0</a:t>
            </a:r>
          </a:p>
          <a:p>
            <a:endParaRPr lang="nl-NL" sz="2400" dirty="0"/>
          </a:p>
          <a:p>
            <a:endParaRPr lang="nl-NL" sz="2400" dirty="0" smtClean="0"/>
          </a:p>
          <a:p>
            <a:pPr marL="457200" indent="-457200">
              <a:buAutoNum type="alphaLcParenR"/>
            </a:pPr>
            <a:r>
              <a:rPr lang="nl-NL" sz="2400" dirty="0" smtClean="0"/>
              <a:t>Welk getal is de modus?</a:t>
            </a:r>
          </a:p>
          <a:p>
            <a:r>
              <a:rPr lang="nl-NL" sz="2400" dirty="0" smtClean="0">
                <a:solidFill>
                  <a:srgbClr val="FF0000"/>
                </a:solidFill>
              </a:rPr>
              <a:t>	De </a:t>
            </a:r>
            <a:r>
              <a:rPr lang="nl-NL" sz="2400" dirty="0">
                <a:solidFill>
                  <a:srgbClr val="FF0000"/>
                </a:solidFill>
              </a:rPr>
              <a:t>7 en 8 komen allebei even vaak voor (3x), dus er is geen 	modus</a:t>
            </a:r>
            <a:r>
              <a:rPr lang="nl-NL" sz="2400" dirty="0" smtClean="0">
                <a:solidFill>
                  <a:srgbClr val="FF0000"/>
                </a:solidFill>
              </a:rPr>
              <a:t>.</a:t>
            </a:r>
          </a:p>
          <a:p>
            <a:endParaRPr lang="nl-NL" sz="2400" dirty="0"/>
          </a:p>
          <a:p>
            <a:pPr marL="457200" indent="-457200">
              <a:buAutoNum type="alphaLcParenR" startAt="2"/>
            </a:pPr>
            <a:r>
              <a:rPr lang="nl-NL" sz="2400" dirty="0" smtClean="0"/>
              <a:t>Welk getal is de mediaan?</a:t>
            </a:r>
          </a:p>
          <a:p>
            <a:r>
              <a:rPr lang="nl-NL" sz="2400" dirty="0"/>
              <a:t>	</a:t>
            </a:r>
            <a:r>
              <a:rPr lang="nl-NL" sz="2400" dirty="0" smtClean="0">
                <a:solidFill>
                  <a:srgbClr val="FF0000"/>
                </a:solidFill>
              </a:rPr>
              <a:t>Eerst de rij op volgorde zetten:</a:t>
            </a:r>
          </a:p>
          <a:p>
            <a:r>
              <a:rPr lang="nl-NL" sz="2400" dirty="0">
                <a:solidFill>
                  <a:srgbClr val="FF0000"/>
                </a:solidFill>
              </a:rPr>
              <a:t>	</a:t>
            </a:r>
            <a:r>
              <a:rPr lang="nl-NL" sz="2400" dirty="0" smtClean="0">
                <a:solidFill>
                  <a:srgbClr val="FF0000"/>
                </a:solidFill>
              </a:rPr>
              <a:t>0 0 1 3 4 5 6 6 7 7 7 8 8 8 9 9</a:t>
            </a:r>
          </a:p>
          <a:p>
            <a:r>
              <a:rPr lang="nl-NL" sz="2400" dirty="0">
                <a:solidFill>
                  <a:srgbClr val="FF0000"/>
                </a:solidFill>
              </a:rPr>
              <a:t>	</a:t>
            </a:r>
            <a:r>
              <a:rPr lang="nl-NL" sz="2400" dirty="0" smtClean="0">
                <a:solidFill>
                  <a:srgbClr val="FF0000"/>
                </a:solidFill>
              </a:rPr>
              <a:t>Er zijn 16 getallen, dus de middelste zijn de 8</a:t>
            </a:r>
            <a:r>
              <a:rPr lang="nl-NL" sz="2400" baseline="30000" dirty="0" smtClean="0">
                <a:solidFill>
                  <a:srgbClr val="FF0000"/>
                </a:solidFill>
              </a:rPr>
              <a:t>e</a:t>
            </a:r>
            <a:r>
              <a:rPr lang="nl-NL" sz="2400" dirty="0" smtClean="0">
                <a:solidFill>
                  <a:srgbClr val="FF0000"/>
                </a:solidFill>
              </a:rPr>
              <a:t> en 9</a:t>
            </a:r>
            <a:r>
              <a:rPr lang="nl-NL" sz="2400" baseline="30000" dirty="0" smtClean="0">
                <a:solidFill>
                  <a:srgbClr val="FF0000"/>
                </a:solidFill>
              </a:rPr>
              <a:t>e</a:t>
            </a:r>
            <a:r>
              <a:rPr lang="nl-NL" sz="24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nl-NL" sz="2400" dirty="0">
                <a:solidFill>
                  <a:srgbClr val="FF0000"/>
                </a:solidFill>
              </a:rPr>
              <a:t>	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20450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2402047" y="5149540"/>
            <a:ext cx="400341" cy="30372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Dus…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301625" y="1746250"/>
            <a:ext cx="8509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0 4 5 7 1 6 8 7 8 3 9 9 7 8 6 0</a:t>
            </a:r>
          </a:p>
          <a:p>
            <a:endParaRPr lang="nl-NL" sz="2400" dirty="0"/>
          </a:p>
          <a:p>
            <a:endParaRPr lang="nl-NL" sz="2400" dirty="0" smtClean="0"/>
          </a:p>
          <a:p>
            <a:pPr marL="457200" indent="-457200">
              <a:buAutoNum type="alphaLcParenR"/>
            </a:pPr>
            <a:r>
              <a:rPr lang="nl-NL" sz="2400" dirty="0" smtClean="0"/>
              <a:t>Welk getal is de modus?</a:t>
            </a:r>
          </a:p>
          <a:p>
            <a:r>
              <a:rPr lang="nl-NL" sz="2400" dirty="0" smtClean="0">
                <a:solidFill>
                  <a:srgbClr val="FF0000"/>
                </a:solidFill>
              </a:rPr>
              <a:t>	</a:t>
            </a:r>
            <a:r>
              <a:rPr lang="nl-NL" sz="2400" dirty="0">
                <a:solidFill>
                  <a:srgbClr val="FF0000"/>
                </a:solidFill>
              </a:rPr>
              <a:t>De 7 en 8 komen allebei even vaak voor (3x), dus er is geen 	</a:t>
            </a:r>
            <a:r>
              <a:rPr lang="nl-NL" sz="2400" dirty="0" smtClean="0">
                <a:solidFill>
                  <a:srgbClr val="FF0000"/>
                </a:solidFill>
              </a:rPr>
              <a:t>modus.</a:t>
            </a:r>
            <a:endParaRPr lang="nl-NL" sz="2400" dirty="0">
              <a:solidFill>
                <a:srgbClr val="FF0000"/>
              </a:solidFill>
            </a:endParaRPr>
          </a:p>
          <a:p>
            <a:endParaRPr lang="nl-NL" sz="2400" dirty="0"/>
          </a:p>
          <a:p>
            <a:pPr marL="457200" indent="-457200">
              <a:buAutoNum type="alphaLcParenR" startAt="2"/>
            </a:pPr>
            <a:r>
              <a:rPr lang="nl-NL" sz="2400" dirty="0" smtClean="0"/>
              <a:t>Welk getal is de mediaan?</a:t>
            </a:r>
          </a:p>
          <a:p>
            <a:r>
              <a:rPr lang="nl-NL" sz="2400" dirty="0"/>
              <a:t>	</a:t>
            </a:r>
            <a:r>
              <a:rPr lang="nl-NL" sz="2400" dirty="0" smtClean="0">
                <a:solidFill>
                  <a:srgbClr val="FF0000"/>
                </a:solidFill>
              </a:rPr>
              <a:t>Eerst de rij op volgorde zetten:</a:t>
            </a:r>
          </a:p>
          <a:p>
            <a:r>
              <a:rPr lang="nl-NL" sz="2400" dirty="0">
                <a:solidFill>
                  <a:srgbClr val="FF0000"/>
                </a:solidFill>
              </a:rPr>
              <a:t>	</a:t>
            </a:r>
            <a:r>
              <a:rPr lang="nl-NL" sz="2400" dirty="0" smtClean="0">
                <a:solidFill>
                  <a:srgbClr val="FF0000"/>
                </a:solidFill>
              </a:rPr>
              <a:t>0 0 1 3 4 5 6 6 7 7 7 8 8 8 9 9</a:t>
            </a:r>
          </a:p>
          <a:p>
            <a:r>
              <a:rPr lang="nl-NL" sz="2400" dirty="0">
                <a:solidFill>
                  <a:srgbClr val="FF0000"/>
                </a:solidFill>
              </a:rPr>
              <a:t>	</a:t>
            </a:r>
            <a:r>
              <a:rPr lang="nl-NL" sz="2400" dirty="0" smtClean="0">
                <a:solidFill>
                  <a:srgbClr val="FF0000"/>
                </a:solidFill>
              </a:rPr>
              <a:t>Er zijn 16 getallen, dus de middelste zijn de 8</a:t>
            </a:r>
            <a:r>
              <a:rPr lang="nl-NL" sz="2400" baseline="30000" dirty="0" smtClean="0">
                <a:solidFill>
                  <a:srgbClr val="FF0000"/>
                </a:solidFill>
              </a:rPr>
              <a:t>e</a:t>
            </a:r>
            <a:r>
              <a:rPr lang="nl-NL" sz="2400" dirty="0" smtClean="0">
                <a:solidFill>
                  <a:srgbClr val="FF0000"/>
                </a:solidFill>
              </a:rPr>
              <a:t> en 9</a:t>
            </a:r>
            <a:r>
              <a:rPr lang="nl-NL" sz="2400" baseline="30000" dirty="0" smtClean="0">
                <a:solidFill>
                  <a:srgbClr val="FF0000"/>
                </a:solidFill>
              </a:rPr>
              <a:t>e</a:t>
            </a:r>
            <a:r>
              <a:rPr lang="nl-NL" sz="24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nl-NL" sz="2400" dirty="0">
                <a:solidFill>
                  <a:srgbClr val="FF0000"/>
                </a:solidFill>
              </a:rPr>
              <a:t>	</a:t>
            </a:r>
            <a:r>
              <a:rPr lang="nl-NL" sz="2400" dirty="0" smtClean="0">
                <a:solidFill>
                  <a:srgbClr val="FF0000"/>
                </a:solidFill>
              </a:rPr>
              <a:t>mediaan = (6+7) : 2 = 6,5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2045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Frequentietabel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457200" y="1629077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Frequentie:	Hoe vaak komt iets voor</a:t>
            </a:r>
          </a:p>
          <a:p>
            <a:endParaRPr lang="nl-NL" sz="3600" dirty="0"/>
          </a:p>
          <a:p>
            <a:r>
              <a:rPr lang="nl-NL" sz="3600" dirty="0" smtClean="0"/>
              <a:t>Frequentietabel:	In een tabel weergegeven hoe vaak alles voorkomt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686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Gemiddelde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222250" y="1606549"/>
            <a:ext cx="86042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Een SO telt 1x en een repetitie 2x</a:t>
            </a:r>
          </a:p>
          <a:p>
            <a:endParaRPr lang="nl-NL" sz="2400" dirty="0" smtClean="0"/>
          </a:p>
          <a:p>
            <a:r>
              <a:rPr lang="nl-NL" sz="2400" dirty="0" smtClean="0"/>
              <a:t>Jan heeft de volgende cijfers gehaald:</a:t>
            </a:r>
          </a:p>
          <a:p>
            <a:endParaRPr lang="nl-NL" sz="2400" dirty="0"/>
          </a:p>
          <a:p>
            <a:r>
              <a:rPr lang="nl-NL" sz="2400" dirty="0" smtClean="0"/>
              <a:t>SO:		2,5</a:t>
            </a:r>
          </a:p>
          <a:p>
            <a:r>
              <a:rPr lang="nl-NL" sz="2400" dirty="0" smtClean="0"/>
              <a:t>Rep:	7,8</a:t>
            </a:r>
          </a:p>
          <a:p>
            <a:r>
              <a:rPr lang="nl-NL" sz="2400" dirty="0" smtClean="0"/>
              <a:t>SO:		3,5			</a:t>
            </a:r>
          </a:p>
          <a:p>
            <a:r>
              <a:rPr lang="nl-NL" sz="2400" dirty="0" smtClean="0"/>
              <a:t>Rep:	8,2</a:t>
            </a:r>
          </a:p>
          <a:p>
            <a:r>
              <a:rPr lang="nl-NL" sz="2400" dirty="0" smtClean="0"/>
              <a:t>Rep:	6,3</a:t>
            </a:r>
            <a:endParaRPr lang="nl-NL" sz="2400" dirty="0"/>
          </a:p>
        </p:txBody>
      </p:sp>
      <p:sp>
        <p:nvSpPr>
          <p:cNvPr id="3" name="Tekstvak 2"/>
          <p:cNvSpPr txBox="1"/>
          <p:nvPr/>
        </p:nvSpPr>
        <p:spPr>
          <a:xfrm>
            <a:off x="911121" y="5301403"/>
            <a:ext cx="71371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Opdracht:   Bereken het gemiddelde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1763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226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1402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226205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27" y="2322847"/>
            <a:ext cx="3936670" cy="129957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1997" y="2347223"/>
            <a:ext cx="3768730" cy="73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3532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226205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27" y="2322847"/>
            <a:ext cx="3936670" cy="129957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1997" y="2347223"/>
            <a:ext cx="3768730" cy="73785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328" y="3751156"/>
            <a:ext cx="3936670" cy="143056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3421" y="3751156"/>
            <a:ext cx="5323451" cy="1144116"/>
          </a:xfrm>
          <a:prstGeom prst="rect">
            <a:avLst/>
          </a:prstGeom>
        </p:spPr>
      </p:pic>
      <p:sp>
        <p:nvSpPr>
          <p:cNvPr id="8" name="Ovaal 7"/>
          <p:cNvSpPr/>
          <p:nvPr/>
        </p:nvSpPr>
        <p:spPr>
          <a:xfrm>
            <a:off x="6032728" y="897373"/>
            <a:ext cx="455560" cy="911179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shade val="95000"/>
                <a:satMod val="105000"/>
                <a:alpha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6488288" y="897373"/>
            <a:ext cx="455560" cy="911179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shade val="95000"/>
                <a:satMod val="105000"/>
                <a:alpha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6971457" y="897373"/>
            <a:ext cx="455560" cy="911179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shade val="95000"/>
                <a:satMod val="105000"/>
                <a:alpha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7427017" y="897373"/>
            <a:ext cx="455560" cy="911179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shade val="95000"/>
                <a:satMod val="105000"/>
                <a:alpha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7882577" y="897373"/>
            <a:ext cx="455560" cy="911179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shade val="95000"/>
                <a:satMod val="105000"/>
                <a:alpha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8338135" y="897373"/>
            <a:ext cx="455560" cy="911179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shade val="95000"/>
                <a:satMod val="105000"/>
                <a:alpha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4307119" y="4141721"/>
            <a:ext cx="566000" cy="248503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shade val="95000"/>
                <a:satMod val="105000"/>
                <a:alpha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/>
          <p:cNvSpPr/>
          <p:nvPr/>
        </p:nvSpPr>
        <p:spPr>
          <a:xfrm>
            <a:off x="5024972" y="4141721"/>
            <a:ext cx="538390" cy="248503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shade val="95000"/>
                <a:satMod val="105000"/>
                <a:alpha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hoek 23"/>
          <p:cNvSpPr/>
          <p:nvPr/>
        </p:nvSpPr>
        <p:spPr>
          <a:xfrm>
            <a:off x="5715216" y="4141721"/>
            <a:ext cx="552194" cy="248503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shade val="95000"/>
                <a:satMod val="105000"/>
                <a:alpha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Rechthoek 24"/>
          <p:cNvSpPr/>
          <p:nvPr/>
        </p:nvSpPr>
        <p:spPr>
          <a:xfrm>
            <a:off x="6488288" y="4141721"/>
            <a:ext cx="593610" cy="248503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shade val="95000"/>
                <a:satMod val="105000"/>
                <a:alpha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Rechthoek 25"/>
          <p:cNvSpPr/>
          <p:nvPr/>
        </p:nvSpPr>
        <p:spPr>
          <a:xfrm>
            <a:off x="7233751" y="4141721"/>
            <a:ext cx="496976" cy="248503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shade val="95000"/>
                <a:satMod val="105000"/>
                <a:alpha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Rechthoek 26"/>
          <p:cNvSpPr/>
          <p:nvPr/>
        </p:nvSpPr>
        <p:spPr>
          <a:xfrm>
            <a:off x="7923992" y="4141721"/>
            <a:ext cx="607417" cy="248503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shade val="95000"/>
                <a:satMod val="105000"/>
                <a:alpha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3" name="Rechte verbindingslijn met pijl 32"/>
          <p:cNvCxnSpPr>
            <a:stCxn id="8" idx="4"/>
          </p:cNvCxnSpPr>
          <p:nvPr/>
        </p:nvCxnSpPr>
        <p:spPr>
          <a:xfrm flipH="1">
            <a:off x="4666046" y="1808552"/>
            <a:ext cx="1594462" cy="2333169"/>
          </a:xfrm>
          <a:prstGeom prst="straightConnector1">
            <a:avLst/>
          </a:prstGeom>
          <a:ln>
            <a:solidFill>
              <a:schemeClr val="accent1">
                <a:alpha val="42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met pijl 34"/>
          <p:cNvCxnSpPr>
            <a:stCxn id="9" idx="4"/>
            <a:endCxn id="22" idx="0"/>
          </p:cNvCxnSpPr>
          <p:nvPr/>
        </p:nvCxnSpPr>
        <p:spPr>
          <a:xfrm flipH="1">
            <a:off x="5294167" y="1808552"/>
            <a:ext cx="1421901" cy="2333169"/>
          </a:xfrm>
          <a:prstGeom prst="straightConnector1">
            <a:avLst/>
          </a:prstGeom>
          <a:ln>
            <a:solidFill>
              <a:schemeClr val="accent1">
                <a:alpha val="42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met pijl 36"/>
          <p:cNvCxnSpPr>
            <a:stCxn id="10" idx="4"/>
            <a:endCxn id="24" idx="0"/>
          </p:cNvCxnSpPr>
          <p:nvPr/>
        </p:nvCxnSpPr>
        <p:spPr>
          <a:xfrm flipH="1">
            <a:off x="5991313" y="1808552"/>
            <a:ext cx="1207924" cy="2333169"/>
          </a:xfrm>
          <a:prstGeom prst="straightConnector1">
            <a:avLst/>
          </a:prstGeom>
          <a:ln>
            <a:solidFill>
              <a:schemeClr val="accent1">
                <a:alpha val="42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met pijl 38"/>
          <p:cNvCxnSpPr>
            <a:stCxn id="11" idx="4"/>
            <a:endCxn id="25" idx="0"/>
          </p:cNvCxnSpPr>
          <p:nvPr/>
        </p:nvCxnSpPr>
        <p:spPr>
          <a:xfrm flipH="1">
            <a:off x="6785093" y="1808552"/>
            <a:ext cx="869704" cy="2333169"/>
          </a:xfrm>
          <a:prstGeom prst="straightConnector1">
            <a:avLst/>
          </a:prstGeom>
          <a:ln>
            <a:solidFill>
              <a:schemeClr val="accent1">
                <a:alpha val="42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met pijl 40"/>
          <p:cNvCxnSpPr>
            <a:stCxn id="12" idx="4"/>
            <a:endCxn id="26" idx="0"/>
          </p:cNvCxnSpPr>
          <p:nvPr/>
        </p:nvCxnSpPr>
        <p:spPr>
          <a:xfrm flipH="1">
            <a:off x="7482239" y="1808552"/>
            <a:ext cx="628118" cy="2333169"/>
          </a:xfrm>
          <a:prstGeom prst="straightConnector1">
            <a:avLst/>
          </a:prstGeom>
          <a:ln>
            <a:solidFill>
              <a:schemeClr val="accent1">
                <a:alpha val="42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met pijl 42"/>
          <p:cNvCxnSpPr>
            <a:endCxn id="27" idx="0"/>
          </p:cNvCxnSpPr>
          <p:nvPr/>
        </p:nvCxnSpPr>
        <p:spPr>
          <a:xfrm flipH="1">
            <a:off x="8227701" y="1808552"/>
            <a:ext cx="303708" cy="2333169"/>
          </a:xfrm>
          <a:prstGeom prst="straightConnector1">
            <a:avLst/>
          </a:prstGeom>
          <a:ln>
            <a:solidFill>
              <a:schemeClr val="accent1">
                <a:alpha val="42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8306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eperen 19"/>
          <p:cNvGrpSpPr/>
          <p:nvPr/>
        </p:nvGrpSpPr>
        <p:grpSpPr>
          <a:xfrm>
            <a:off x="222250" y="3161514"/>
            <a:ext cx="6461125" cy="1861355"/>
            <a:chOff x="222250" y="3161514"/>
            <a:chExt cx="6461125" cy="1861355"/>
          </a:xfrm>
        </p:grpSpPr>
        <p:sp>
          <p:nvSpPr>
            <p:cNvPr id="10" name="Rechthoek 9"/>
            <p:cNvSpPr/>
            <p:nvPr/>
          </p:nvSpPr>
          <p:spPr>
            <a:xfrm>
              <a:off x="2205038" y="3644900"/>
              <a:ext cx="749204" cy="33115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/>
            <p:cNvSpPr/>
            <p:nvPr/>
          </p:nvSpPr>
          <p:spPr>
            <a:xfrm>
              <a:off x="222250" y="3161514"/>
              <a:ext cx="1460500" cy="28992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Rechthoek 11"/>
            <p:cNvSpPr/>
            <p:nvPr/>
          </p:nvSpPr>
          <p:spPr>
            <a:xfrm>
              <a:off x="222250" y="3451434"/>
              <a:ext cx="1460500" cy="427978"/>
            </a:xfrm>
            <a:prstGeom prst="rect">
              <a:avLst/>
            </a:prstGeom>
            <a:solidFill>
              <a:srgbClr val="CCFFCC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Rechthoek 12"/>
            <p:cNvSpPr/>
            <p:nvPr/>
          </p:nvSpPr>
          <p:spPr>
            <a:xfrm>
              <a:off x="3147510" y="3644900"/>
              <a:ext cx="759268" cy="331152"/>
            </a:xfrm>
            <a:prstGeom prst="rect">
              <a:avLst/>
            </a:prstGeom>
            <a:solidFill>
              <a:srgbClr val="CCFFCC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Rechthoek 13"/>
            <p:cNvSpPr/>
            <p:nvPr/>
          </p:nvSpPr>
          <p:spPr>
            <a:xfrm>
              <a:off x="222250" y="3879412"/>
              <a:ext cx="1460500" cy="3175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Rechthoek 14"/>
            <p:cNvSpPr/>
            <p:nvPr/>
          </p:nvSpPr>
          <p:spPr>
            <a:xfrm>
              <a:off x="4058631" y="3644900"/>
              <a:ext cx="704049" cy="331152"/>
            </a:xfrm>
            <a:prstGeom prst="rect">
              <a:avLst/>
            </a:prstGeom>
            <a:solidFill>
              <a:srgbClr val="C6D9F1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" name="Rechthoek 15"/>
            <p:cNvSpPr/>
            <p:nvPr/>
          </p:nvSpPr>
          <p:spPr>
            <a:xfrm>
              <a:off x="222250" y="4196944"/>
              <a:ext cx="1460500" cy="400367"/>
            </a:xfrm>
            <a:prstGeom prst="rect">
              <a:avLst/>
            </a:prstGeom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Rechthoek 16"/>
            <p:cNvSpPr/>
            <p:nvPr/>
          </p:nvSpPr>
          <p:spPr>
            <a:xfrm>
              <a:off x="4942143" y="3644900"/>
              <a:ext cx="773073" cy="33115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" name="Rechthoek 17"/>
            <p:cNvSpPr/>
            <p:nvPr/>
          </p:nvSpPr>
          <p:spPr>
            <a:xfrm>
              <a:off x="222250" y="4597311"/>
              <a:ext cx="1460500" cy="42555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" name="Rechthoek 18"/>
            <p:cNvSpPr/>
            <p:nvPr/>
          </p:nvSpPr>
          <p:spPr>
            <a:xfrm>
              <a:off x="5880874" y="3644900"/>
              <a:ext cx="802501" cy="331152"/>
            </a:xfrm>
            <a:prstGeom prst="rect">
              <a:avLst/>
            </a:prstGeom>
            <a:solidFill>
              <a:srgbClr val="E6B9B8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Gemiddelde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222250" y="1606549"/>
            <a:ext cx="86042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Een SO telt 1x en een repetitie 2x</a:t>
            </a:r>
          </a:p>
          <a:p>
            <a:endParaRPr lang="nl-NL" sz="2400" dirty="0" smtClean="0"/>
          </a:p>
          <a:p>
            <a:r>
              <a:rPr lang="nl-NL" sz="2400" dirty="0" smtClean="0"/>
              <a:t>Jan heeft de volgende cijfers gehaald:</a:t>
            </a:r>
          </a:p>
          <a:p>
            <a:endParaRPr lang="nl-NL" sz="2400" dirty="0"/>
          </a:p>
          <a:p>
            <a:r>
              <a:rPr lang="nl-NL" sz="2400" dirty="0" smtClean="0"/>
              <a:t>SO:		2,5</a:t>
            </a:r>
          </a:p>
          <a:p>
            <a:r>
              <a:rPr lang="nl-NL" sz="2400" dirty="0" smtClean="0"/>
              <a:t>Rep:	7,8</a:t>
            </a:r>
          </a:p>
          <a:p>
            <a:r>
              <a:rPr lang="nl-NL" sz="2400" dirty="0" smtClean="0"/>
              <a:t>SO:		3,5			</a:t>
            </a:r>
          </a:p>
          <a:p>
            <a:r>
              <a:rPr lang="nl-NL" sz="2400" dirty="0" smtClean="0"/>
              <a:t>Rep:	8,2</a:t>
            </a:r>
          </a:p>
          <a:p>
            <a:r>
              <a:rPr lang="nl-NL" sz="2400" dirty="0" smtClean="0"/>
              <a:t>Rep:	6,3</a:t>
            </a:r>
            <a:endParaRPr lang="nl-NL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71752042"/>
              </p:ext>
            </p:extLst>
          </p:nvPr>
        </p:nvGraphicFramePr>
        <p:xfrm>
          <a:off x="2205038" y="3644900"/>
          <a:ext cx="4478337" cy="701675"/>
        </p:xfrm>
        <a:graphic>
          <a:graphicData uri="http://schemas.openxmlformats.org/presentationml/2006/ole">
            <p:oleObj spid="_x0000_s2067" name="Vergelijking" r:id="rId4" imgW="2514600" imgH="393700" progId="Equation.3">
              <p:embed/>
            </p:oleObj>
          </a:graphicData>
        </a:graphic>
      </p:graphicFrame>
      <p:sp>
        <p:nvSpPr>
          <p:cNvPr id="6" name="Rechteraccolade 5"/>
          <p:cNvSpPr/>
          <p:nvPr/>
        </p:nvSpPr>
        <p:spPr>
          <a:xfrm>
            <a:off x="1682750" y="2968625"/>
            <a:ext cx="523875" cy="2174875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2" name="Rechte verbindingslijn met pijl 21"/>
          <p:cNvCxnSpPr/>
          <p:nvPr/>
        </p:nvCxnSpPr>
        <p:spPr>
          <a:xfrm flipV="1">
            <a:off x="4762680" y="2529879"/>
            <a:ext cx="1490926" cy="10181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kstvak 22"/>
          <p:cNvSpPr txBox="1"/>
          <p:nvPr/>
        </p:nvSpPr>
        <p:spPr>
          <a:xfrm>
            <a:off x="6115557" y="1606549"/>
            <a:ext cx="2710943" cy="923330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Alle cijfers vermenigvuldigen met hoe vaak het meetelt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1819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3589266" y="4045081"/>
            <a:ext cx="1711804" cy="301494"/>
          </a:xfrm>
          <a:prstGeom prst="rect">
            <a:avLst/>
          </a:prstGeom>
          <a:solidFill>
            <a:srgbClr val="E6B9B8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Gemiddelde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222250" y="1606549"/>
            <a:ext cx="86042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Een SO telt 1x en een repetitie 2x</a:t>
            </a:r>
          </a:p>
          <a:p>
            <a:endParaRPr lang="nl-NL" sz="2400" dirty="0" smtClean="0"/>
          </a:p>
          <a:p>
            <a:r>
              <a:rPr lang="nl-NL" sz="2400" dirty="0" smtClean="0"/>
              <a:t>Jan heeft de volgende cijfers gehaald:</a:t>
            </a:r>
          </a:p>
          <a:p>
            <a:endParaRPr lang="nl-NL" sz="2400" dirty="0"/>
          </a:p>
          <a:p>
            <a:r>
              <a:rPr lang="nl-NL" sz="2400" dirty="0" smtClean="0"/>
              <a:t>SO:		2,5</a:t>
            </a:r>
          </a:p>
          <a:p>
            <a:r>
              <a:rPr lang="nl-NL" sz="2400" dirty="0" smtClean="0"/>
              <a:t>Rep:	7,8</a:t>
            </a:r>
          </a:p>
          <a:p>
            <a:r>
              <a:rPr lang="nl-NL" sz="2400" dirty="0" smtClean="0"/>
              <a:t>SO:		3,5			</a:t>
            </a:r>
          </a:p>
          <a:p>
            <a:r>
              <a:rPr lang="nl-NL" sz="2400" dirty="0" smtClean="0"/>
              <a:t>Rep:	8,2</a:t>
            </a:r>
          </a:p>
          <a:p>
            <a:r>
              <a:rPr lang="nl-NL" sz="2400" dirty="0" smtClean="0"/>
              <a:t>Rep:	6,3</a:t>
            </a:r>
            <a:endParaRPr lang="nl-NL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71875455"/>
              </p:ext>
            </p:extLst>
          </p:nvPr>
        </p:nvGraphicFramePr>
        <p:xfrm>
          <a:off x="2206625" y="3644900"/>
          <a:ext cx="4478337" cy="701675"/>
        </p:xfrm>
        <a:graphic>
          <a:graphicData uri="http://schemas.openxmlformats.org/presentationml/2006/ole">
            <p:oleObj spid="_x0000_s3091" name="Vergelijking" r:id="rId3" imgW="2514600" imgH="393700" progId="Equation.3">
              <p:embed/>
            </p:oleObj>
          </a:graphicData>
        </a:graphic>
      </p:graphicFrame>
      <p:sp>
        <p:nvSpPr>
          <p:cNvPr id="6" name="Rechteraccolade 5"/>
          <p:cNvSpPr/>
          <p:nvPr/>
        </p:nvSpPr>
        <p:spPr>
          <a:xfrm>
            <a:off x="1682750" y="2968625"/>
            <a:ext cx="523875" cy="2174875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9" name="Rechte verbindingslijn met pijl 18"/>
          <p:cNvCxnSpPr/>
          <p:nvPr/>
        </p:nvCxnSpPr>
        <p:spPr>
          <a:xfrm flipH="1">
            <a:off x="3768730" y="4417835"/>
            <a:ext cx="952536" cy="12563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kstvak 19"/>
          <p:cNvSpPr txBox="1"/>
          <p:nvPr/>
        </p:nvSpPr>
        <p:spPr>
          <a:xfrm>
            <a:off x="2650535" y="5674156"/>
            <a:ext cx="3865363" cy="923330"/>
          </a:xfrm>
          <a:prstGeom prst="rect">
            <a:avLst/>
          </a:prstGeom>
          <a:noFill/>
          <a:ln>
            <a:solidFill>
              <a:srgbClr val="8EB4E3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Delen door het totaal aantal cijfers</a:t>
            </a:r>
          </a:p>
          <a:p>
            <a:r>
              <a:rPr lang="nl-NL" dirty="0" smtClean="0"/>
              <a:t>1 = SO</a:t>
            </a:r>
          </a:p>
          <a:p>
            <a:r>
              <a:rPr lang="nl-NL" dirty="0" smtClean="0"/>
              <a:t>2 = Rep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1819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Gemiddelde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222250" y="1606549"/>
            <a:ext cx="86042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Een SO telt 1x en een repetitie 2x</a:t>
            </a:r>
          </a:p>
          <a:p>
            <a:endParaRPr lang="nl-NL" sz="2400" dirty="0" smtClean="0"/>
          </a:p>
          <a:p>
            <a:r>
              <a:rPr lang="nl-NL" sz="2400" dirty="0" smtClean="0"/>
              <a:t>Jan heeft de volgende cijfers gehaald:</a:t>
            </a:r>
          </a:p>
          <a:p>
            <a:endParaRPr lang="nl-NL" sz="2400" dirty="0"/>
          </a:p>
          <a:p>
            <a:r>
              <a:rPr lang="nl-NL" sz="2400" dirty="0" smtClean="0"/>
              <a:t>SO:		2,5</a:t>
            </a:r>
          </a:p>
          <a:p>
            <a:r>
              <a:rPr lang="nl-NL" sz="2400" dirty="0" smtClean="0"/>
              <a:t>Rep:	7,8</a:t>
            </a:r>
          </a:p>
          <a:p>
            <a:r>
              <a:rPr lang="nl-NL" sz="2400" dirty="0" smtClean="0"/>
              <a:t>SO:		3,5			</a:t>
            </a:r>
          </a:p>
          <a:p>
            <a:r>
              <a:rPr lang="nl-NL" sz="2400" dirty="0" smtClean="0"/>
              <a:t>Rep:	8,2</a:t>
            </a:r>
          </a:p>
          <a:p>
            <a:r>
              <a:rPr lang="nl-NL" sz="2400" dirty="0" smtClean="0"/>
              <a:t>Rep:	6,3</a:t>
            </a:r>
            <a:endParaRPr lang="nl-NL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65021970"/>
              </p:ext>
            </p:extLst>
          </p:nvPr>
        </p:nvGraphicFramePr>
        <p:xfrm>
          <a:off x="2206625" y="3644900"/>
          <a:ext cx="5292725" cy="701675"/>
        </p:xfrm>
        <a:graphic>
          <a:graphicData uri="http://schemas.openxmlformats.org/presentationml/2006/ole">
            <p:oleObj spid="_x0000_s4115" name="Vergelijking" r:id="rId3" imgW="2971800" imgH="393700" progId="Equation.3">
              <p:embed/>
            </p:oleObj>
          </a:graphicData>
        </a:graphic>
      </p:graphicFrame>
      <p:sp>
        <p:nvSpPr>
          <p:cNvPr id="6" name="Rechteraccolade 5"/>
          <p:cNvSpPr/>
          <p:nvPr/>
        </p:nvSpPr>
        <p:spPr>
          <a:xfrm>
            <a:off x="1682750" y="2968625"/>
            <a:ext cx="523875" cy="2174875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1819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Gemiddelde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222250" y="1606549"/>
            <a:ext cx="86042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Een SO telt 1x en een repetitie 2x</a:t>
            </a:r>
          </a:p>
          <a:p>
            <a:endParaRPr lang="nl-NL" sz="2400" dirty="0" smtClean="0"/>
          </a:p>
          <a:p>
            <a:r>
              <a:rPr lang="nl-NL" sz="2400" dirty="0" smtClean="0"/>
              <a:t>Jan heeft de volgende cijfers gehaald:</a:t>
            </a:r>
          </a:p>
          <a:p>
            <a:endParaRPr lang="nl-NL" sz="2400" dirty="0"/>
          </a:p>
          <a:p>
            <a:r>
              <a:rPr lang="nl-NL" sz="2400" dirty="0" smtClean="0"/>
              <a:t>SO:		2,5</a:t>
            </a:r>
          </a:p>
          <a:p>
            <a:r>
              <a:rPr lang="nl-NL" sz="2400" dirty="0" smtClean="0"/>
              <a:t>Rep:	7,8</a:t>
            </a:r>
          </a:p>
          <a:p>
            <a:r>
              <a:rPr lang="nl-NL" sz="2400" dirty="0" smtClean="0"/>
              <a:t>SO:		3,5			</a:t>
            </a:r>
          </a:p>
          <a:p>
            <a:r>
              <a:rPr lang="nl-NL" sz="2400" dirty="0" smtClean="0"/>
              <a:t>Rep:	8,2</a:t>
            </a:r>
          </a:p>
          <a:p>
            <a:r>
              <a:rPr lang="nl-NL" sz="2400" dirty="0" smtClean="0"/>
              <a:t>Rep:	6,3</a:t>
            </a:r>
            <a:endParaRPr lang="nl-NL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3152001"/>
              </p:ext>
            </p:extLst>
          </p:nvPr>
        </p:nvGraphicFramePr>
        <p:xfrm>
          <a:off x="2206625" y="3644900"/>
          <a:ext cx="6153150" cy="701675"/>
        </p:xfrm>
        <a:graphic>
          <a:graphicData uri="http://schemas.openxmlformats.org/presentationml/2006/ole">
            <p:oleObj spid="_x0000_s5139" name="Vergelijking" r:id="rId3" imgW="3454400" imgH="393700" progId="Equation.3">
              <p:embed/>
            </p:oleObj>
          </a:graphicData>
        </a:graphic>
      </p:graphicFrame>
      <p:sp>
        <p:nvSpPr>
          <p:cNvPr id="6" name="Rechteraccolade 5"/>
          <p:cNvSpPr/>
          <p:nvPr/>
        </p:nvSpPr>
        <p:spPr>
          <a:xfrm>
            <a:off x="1682750" y="2968625"/>
            <a:ext cx="523875" cy="2174875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222250" y="5619750"/>
            <a:ext cx="846455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Rond altijd af op 1 decimaal, tenzij er iets anders staat in de opdracht!!!   (in het boek staat iets anders, maar dat negeren we maar….)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18190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Gemiddelde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222250" y="1606549"/>
            <a:ext cx="86042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Een SO telt 1x en een repetitie 2x</a:t>
            </a:r>
          </a:p>
          <a:p>
            <a:endParaRPr lang="nl-NL" sz="2400" dirty="0" smtClean="0"/>
          </a:p>
          <a:p>
            <a:r>
              <a:rPr lang="nl-NL" sz="2400" dirty="0" smtClean="0"/>
              <a:t>Jan heeft de volgende cijfers gehaald:</a:t>
            </a:r>
          </a:p>
          <a:p>
            <a:endParaRPr lang="nl-NL" sz="2400" dirty="0"/>
          </a:p>
          <a:p>
            <a:r>
              <a:rPr lang="nl-NL" sz="2400" dirty="0" smtClean="0"/>
              <a:t>SO:		2,5</a:t>
            </a:r>
          </a:p>
          <a:p>
            <a:r>
              <a:rPr lang="nl-NL" sz="2400" dirty="0" smtClean="0"/>
              <a:t>Rep:	7,8</a:t>
            </a:r>
          </a:p>
          <a:p>
            <a:r>
              <a:rPr lang="nl-NL" sz="2400" dirty="0" smtClean="0"/>
              <a:t>SO:		3,5			</a:t>
            </a:r>
          </a:p>
          <a:p>
            <a:r>
              <a:rPr lang="nl-NL" sz="2400" dirty="0" smtClean="0"/>
              <a:t>Rep:	8,2</a:t>
            </a:r>
          </a:p>
          <a:p>
            <a:r>
              <a:rPr lang="nl-NL" sz="2400" dirty="0" smtClean="0"/>
              <a:t>Rep:	6,3</a:t>
            </a:r>
            <a:endParaRPr lang="nl-NL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7563732"/>
              </p:ext>
            </p:extLst>
          </p:nvPr>
        </p:nvGraphicFramePr>
        <p:xfrm>
          <a:off x="2206623" y="3644899"/>
          <a:ext cx="6762751" cy="701155"/>
        </p:xfrm>
        <a:graphic>
          <a:graphicData uri="http://schemas.openxmlformats.org/presentationml/2006/ole">
            <p:oleObj spid="_x0000_s6163" name="Vergelijking" r:id="rId3" imgW="3797300" imgH="393700" progId="Equation.3">
              <p:embed/>
            </p:oleObj>
          </a:graphicData>
        </a:graphic>
      </p:graphicFrame>
      <p:sp>
        <p:nvSpPr>
          <p:cNvPr id="6" name="Rechteraccolade 5"/>
          <p:cNvSpPr/>
          <p:nvPr/>
        </p:nvSpPr>
        <p:spPr>
          <a:xfrm>
            <a:off x="1682750" y="2968625"/>
            <a:ext cx="523875" cy="2174875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222250" y="5619750"/>
            <a:ext cx="84645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Rond altijd af op 1 decimaal, tenzij er iets anders staat in de </a:t>
            </a:r>
            <a:r>
              <a:rPr lang="nl-NL" sz="2400" dirty="0"/>
              <a:t>opdracht!!!   (in het boek staat iets anders, maar dat negeren we maar….)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18190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Modus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303707" y="1417638"/>
            <a:ext cx="8383093" cy="3785652"/>
          </a:xfrm>
          <a:prstGeom prst="rect">
            <a:avLst/>
          </a:prstGeom>
          <a:noFill/>
          <a:ln>
            <a:solidFill>
              <a:srgbClr val="8EB4E3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Modus:		Het getal dat het meest voorkomt. Als er meerdere 				getallen zijn die het meest voorkomen, is er geen 				modus.</a:t>
            </a:r>
          </a:p>
          <a:p>
            <a:endParaRPr lang="nl-NL" sz="2400" dirty="0"/>
          </a:p>
          <a:p>
            <a:endParaRPr lang="nl-NL" sz="2400" dirty="0" smtClean="0"/>
          </a:p>
          <a:p>
            <a:r>
              <a:rPr lang="nl-NL" sz="2400" b="1" u="sng" dirty="0" smtClean="0"/>
              <a:t>VOORBEELD</a:t>
            </a:r>
            <a:endParaRPr lang="nl-NL" sz="2400" b="1" u="sng" dirty="0"/>
          </a:p>
          <a:p>
            <a:endParaRPr lang="nl-NL" sz="2400" dirty="0" smtClean="0"/>
          </a:p>
          <a:p>
            <a:r>
              <a:rPr lang="nl-NL" sz="2400" dirty="0" smtClean="0"/>
              <a:t>De rij:	</a:t>
            </a:r>
            <a:r>
              <a:rPr lang="nl-NL" sz="2400" dirty="0" smtClean="0">
                <a:solidFill>
                  <a:srgbClr val="FF0000"/>
                </a:solidFill>
              </a:rPr>
              <a:t>0  1  6  7  7  8  8  8  9</a:t>
            </a:r>
          </a:p>
          <a:p>
            <a:endParaRPr lang="nl-NL" sz="2400" dirty="0"/>
          </a:p>
          <a:p>
            <a:r>
              <a:rPr lang="nl-NL" sz="2400" dirty="0" smtClean="0"/>
              <a:t>Hier is de modus dus 8, want die komt het meest voor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43008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303707" y="1417638"/>
            <a:ext cx="7233751" cy="4599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Mediaan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303707" y="1417638"/>
            <a:ext cx="8724677" cy="3785652"/>
          </a:xfrm>
          <a:prstGeom prst="rect">
            <a:avLst/>
          </a:prstGeom>
          <a:noFill/>
          <a:ln>
            <a:solidFill>
              <a:srgbClr val="8EB4E3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Mediaan:		Het middelste getal van een rij getallen.</a:t>
            </a:r>
            <a:endParaRPr lang="nl-NL" sz="2400" dirty="0"/>
          </a:p>
          <a:p>
            <a:r>
              <a:rPr lang="nl-NL" sz="2400" dirty="0" smtClean="0"/>
              <a:t>LET OP:	1.	De rij getalen moet op volgorde staan van klein 					naar groot</a:t>
            </a:r>
          </a:p>
          <a:p>
            <a:r>
              <a:rPr lang="nl-NL" sz="2400" dirty="0"/>
              <a:t>	</a:t>
            </a:r>
            <a:r>
              <a:rPr lang="nl-NL" sz="2400" dirty="0" smtClean="0"/>
              <a:t>		2.	Als de rij een even aantal getalen heeft (dan heb je 				dus geen middelste getal), neem je het </a:t>
            </a:r>
            <a:r>
              <a:rPr lang="nl-NL" sz="2400" b="1" dirty="0" smtClean="0"/>
              <a:t>gemiddelde</a:t>
            </a:r>
            <a:r>
              <a:rPr lang="nl-NL" sz="2400" dirty="0" smtClean="0"/>
              <a:t> 				van de </a:t>
            </a:r>
            <a:r>
              <a:rPr lang="nl-NL" sz="2400" b="1" dirty="0" smtClean="0"/>
              <a:t>twee</a:t>
            </a:r>
            <a:r>
              <a:rPr lang="nl-NL" sz="2400" dirty="0" smtClean="0"/>
              <a:t> middelste getallen</a:t>
            </a:r>
            <a:endParaRPr lang="nl-NL" sz="2400" dirty="0"/>
          </a:p>
          <a:p>
            <a:endParaRPr lang="nl-NL" sz="2400" dirty="0" smtClean="0"/>
          </a:p>
          <a:p>
            <a:r>
              <a:rPr lang="nl-NL" sz="2400" b="1" u="sng" dirty="0" smtClean="0"/>
              <a:t>VOORBEELD 1</a:t>
            </a:r>
            <a:endParaRPr lang="nl-NL" sz="2400" dirty="0" smtClean="0"/>
          </a:p>
          <a:p>
            <a:r>
              <a:rPr lang="nl-NL" sz="2400" dirty="0" smtClean="0"/>
              <a:t>De rij:	</a:t>
            </a:r>
            <a:r>
              <a:rPr lang="nl-NL" sz="2400" dirty="0" smtClean="0">
                <a:solidFill>
                  <a:srgbClr val="FF0000"/>
                </a:solidFill>
              </a:rPr>
              <a:t>0  1  6  7  7  8  8  8  9</a:t>
            </a:r>
            <a:r>
              <a:rPr lang="nl-NL" sz="2400" dirty="0" smtClean="0"/>
              <a:t>	Mediaan = 7, Dat is het middelste getal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73673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</TotalTime>
  <Words>1356</Words>
  <Application>Microsoft Macintosh PowerPoint</Application>
  <PresentationFormat>Diavoorstelling (4:3)</PresentationFormat>
  <Paragraphs>187</Paragraphs>
  <Slides>22</Slides>
  <Notes>1</Notes>
  <HiddenSlides>0</HiddenSlides>
  <MMClips>0</MMClips>
  <ScaleCrop>false</ScaleCrop>
  <HeadingPairs>
    <vt:vector size="6" baseType="variant">
      <vt:variant>
        <vt:lpstr>Ontwerpsjabloon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4" baseType="lpstr">
      <vt:lpstr>Office-thema</vt:lpstr>
      <vt:lpstr>Vergelijking</vt:lpstr>
      <vt:lpstr>4.1 Centrummaten </vt:lpstr>
      <vt:lpstr>Gemiddelde</vt:lpstr>
      <vt:lpstr>Gemiddelde</vt:lpstr>
      <vt:lpstr>Gemiddelde</vt:lpstr>
      <vt:lpstr>Gemiddelde</vt:lpstr>
      <vt:lpstr>Gemiddelde</vt:lpstr>
      <vt:lpstr>Gemiddelde</vt:lpstr>
      <vt:lpstr>Modus</vt:lpstr>
      <vt:lpstr>Mediaan</vt:lpstr>
      <vt:lpstr>Mediaan</vt:lpstr>
      <vt:lpstr>Mediaan</vt:lpstr>
      <vt:lpstr>Mediaan</vt:lpstr>
      <vt:lpstr>Dus…</vt:lpstr>
      <vt:lpstr>Dus…</vt:lpstr>
      <vt:lpstr>Dus…</vt:lpstr>
      <vt:lpstr>Dus…</vt:lpstr>
      <vt:lpstr>Dus…</vt:lpstr>
      <vt:lpstr>Dus…</vt:lpstr>
      <vt:lpstr>Frequentietabel</vt:lpstr>
      <vt:lpstr>Dia 20</vt:lpstr>
      <vt:lpstr>Dia 21</vt:lpstr>
      <vt:lpstr>Dia 22</vt:lpstr>
    </vt:vector>
  </TitlesOfParts>
  <Company>RoncalliMAVO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Centrummaten </dc:title>
  <dc:creator>Alfred Heijden</dc:creator>
  <cp:lastModifiedBy>Docent</cp:lastModifiedBy>
  <cp:revision>24</cp:revision>
  <dcterms:created xsi:type="dcterms:W3CDTF">2013-12-02T10:38:52Z</dcterms:created>
  <dcterms:modified xsi:type="dcterms:W3CDTF">2013-12-02T10:42:00Z</dcterms:modified>
</cp:coreProperties>
</file>