
<file path=[Content_Types].xml><?xml version="1.0" encoding="utf-8"?>
<Types xmlns="http://schemas.openxmlformats.org/package/2006/content-types">
  <Override PartName="/ppt/embeddings/Microsoft_Vergelijking22.bin" ContentType="application/vnd.openxmlformats-officedocument.oleObject"/>
  <Override PartName="/ppt/slides/slide18.xml" ContentType="application/vnd.openxmlformats-officedocument.presentationml.slide+xml"/>
  <Override PartName="/ppt/slides/slide9.xml" ContentType="application/vnd.openxmlformats-officedocument.presentationml.slide+xml"/>
  <Override PartName="/ppt/embeddings/Microsoft_Vergelijking19.bin" ContentType="application/vnd.openxmlformats-officedocument.oleObject"/>
  <Default Extension="emf" ContentType="image/x-emf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embeddings/Microsoft_Vergelijking15.bin" ContentType="application/vnd.openxmlformats-officedocument.oleObject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embeddings/Microsoft_Vergelijking1.bin" ContentType="application/vnd.openxmlformats-officedocument.oleObject"/>
  <Override PartName="/ppt/embeddings/Microsoft_Vergelijking11.bin" ContentType="application/vnd.openxmlformats-officedocument.oleObject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embeddings/Microsoft_Vergelijking6.bin" ContentType="application/vnd.openxmlformats-officedocument.oleObject"/>
  <Override PartName="/ppt/slides/slide22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embeddings/Microsoft_Vergelijking16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embeddings/Microsoft_Vergelijking2.bin" ContentType="application/vnd.openxmlformats-officedocument.oleObject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embeddings/Microsoft_Vergelijking12.bin" ContentType="application/vnd.openxmlformats-officedocument.oleObject"/>
  <Override PartName="/ppt/slideLayouts/slideLayout2.xml" ContentType="application/vnd.openxmlformats-officedocument.presentationml.slideLayout+xml"/>
  <Override PartName="/ppt/embeddings/Microsoft_Vergelijking7.bin" ContentType="application/vnd.openxmlformats-officedocument.oleObject"/>
  <Override PartName="/ppt/slides/slide23.xml" ContentType="application/vnd.openxmlformats-officedocument.presentationml.slide+xml"/>
  <Override PartName="/ppt/embeddings/Microsoft_Vergelijking20.bin" ContentType="application/vnd.openxmlformats-officedocument.oleObject"/>
  <Override PartName="/ppt/slides/slide16.xml" ContentType="application/vnd.openxmlformats-officedocument.presentationml.slide+xml"/>
  <Override PartName="/ppt/slides/slide7.xml" ContentType="application/vnd.openxmlformats-officedocument.presentationml.slide+xml"/>
  <Override PartName="/ppt/embeddings/Microsoft_Vergelijking17.bin" ContentType="application/vnd.openxmlformats-officedocument.oleObject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embeddings/Microsoft_Vergelijking3.bin" ContentType="application/vnd.openxmlformats-officedocument.oleObject"/>
  <Override PartName="/ppt/slides/slide3.xml" ContentType="application/vnd.openxmlformats-officedocument.presentationml.slide+xml"/>
  <Default Extension="vml" ContentType="application/vnd.openxmlformats-officedocument.vmlDrawing"/>
  <Override PartName="/ppt/embeddings/Microsoft_Vergelijking13.bin" ContentType="application/vnd.openxmlformats-officedocument.oleObject"/>
  <Override PartName="/ppt/slideLayouts/slideLayout3.xml" ContentType="application/vnd.openxmlformats-officedocument.presentationml.slideLayout+xml"/>
  <Override PartName="/ppt/embeddings/Microsoft_Vergelijking8.bin" ContentType="application/vnd.openxmlformats-officedocument.oleObject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embeddings/Microsoft_Vergelijking21.bin" ContentType="application/vnd.openxmlformats-officedocument.oleObject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embeddings/Microsoft_Vergelijking18.bin" ContentType="application/vnd.openxmlformats-officedocument.oleObject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embeddings/Microsoft_Vergelijking4.bin" ContentType="application/vnd.openxmlformats-officedocument.oleObject"/>
  <Override PartName="/ppt/embeddings/Microsoft_Vergelijking14.bin" ContentType="application/vnd.openxmlformats-officedocument.oleObject"/>
  <Override PartName="/ppt/slideLayouts/slideLayout4.xml" ContentType="application/vnd.openxmlformats-officedocument.presentationml.slideLayout+xml"/>
  <Override PartName="/ppt/embeddings/Microsoft_Vergelijking9.bin" ContentType="application/vnd.openxmlformats-officedocument.oleObject"/>
  <Override PartName="/ppt/slides/slide25.xml" ContentType="application/vnd.openxmlformats-officedocument.presentationml.slide+xml"/>
  <Override PartName="/ppt/embeddings/Microsoft_Vergelijking10.bin" ContentType="application/vnd.openxmlformats-officedocument.oleObject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embeddings/Microsoft_Vergelijking5.bin" ContentType="application/vnd.openxmlformats-officedocument.oleObject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  <p:sldId id="276" r:id="rId7"/>
    <p:sldId id="277" r:id="rId8"/>
    <p:sldId id="257" r:id="rId9"/>
    <p:sldId id="261" r:id="rId10"/>
    <p:sldId id="258" r:id="rId11"/>
    <p:sldId id="259" r:id="rId12"/>
    <p:sldId id="260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71" r:id="rId21"/>
    <p:sldId id="279" r:id="rId22"/>
    <p:sldId id="280" r:id="rId23"/>
    <p:sldId id="281" r:id="rId24"/>
    <p:sldId id="282" r:id="rId25"/>
    <p:sldId id="283" r:id="rId26"/>
    <p:sldId id="284" r:id="rId27"/>
    <p:sldId id="286" r:id="rId28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4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Relationship Id="rId2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Relationship Id="rId2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Relationship Id="rId3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Sleep de afbeelding naar de tijdelijke aanduiding of klik op het pictogram als u een afbeelding wilt toevoegen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Titelstijl van model bewerken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E168E457-B3D0-D94A-9DBF-F4B6ACCBAB60}" type="datetimeFigureOut">
              <a:rPr lang="nl-NL" smtClean="0"/>
              <a:pPr/>
              <a:t>12-12-2013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FAB255ED-9DC0-B746-9993-089E5D88D00A}" type="slidenum">
              <a:rPr lang="nl-NL" smtClean="0"/>
              <a:pPr/>
              <a:t>‹nr.›</a:t>
            </a:fld>
            <a:endParaRPr lang="nl-NL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7.bin"/><Relationship Id="rId4" Type="http://schemas.openxmlformats.org/officeDocument/2006/relationships/oleObject" Target="../embeddings/Microsoft_Vergelijking8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Vergelijking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10.bin"/><Relationship Id="rId4" Type="http://schemas.openxmlformats.org/officeDocument/2006/relationships/oleObject" Target="../embeddings/Microsoft_Vergelijking11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12.bin"/><Relationship Id="rId4" Type="http://schemas.openxmlformats.org/officeDocument/2006/relationships/oleObject" Target="../embeddings/Microsoft_Vergelijking13.bin"/><Relationship Id="rId5" Type="http://schemas.openxmlformats.org/officeDocument/2006/relationships/oleObject" Target="../embeddings/Microsoft_Vergelijking14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15.bin"/><Relationship Id="rId4" Type="http://schemas.openxmlformats.org/officeDocument/2006/relationships/oleObject" Target="../embeddings/Microsoft_Vergelijking16.bin"/><Relationship Id="rId5" Type="http://schemas.openxmlformats.org/officeDocument/2006/relationships/oleObject" Target="../embeddings/Microsoft_Vergelijking17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6.xml"/><Relationship Id="rId3" Type="http://schemas.openxmlformats.org/officeDocument/2006/relationships/oleObject" Target="../embeddings/Microsoft_Vergelijking18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19.bin"/><Relationship Id="rId4" Type="http://schemas.openxmlformats.org/officeDocument/2006/relationships/oleObject" Target="../embeddings/Microsoft_Vergelijking20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21.bin"/><Relationship Id="rId4" Type="http://schemas.openxmlformats.org/officeDocument/2006/relationships/oleObject" Target="../embeddings/Microsoft_Vergelijking2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Vergelijking1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Microsoft_Vergelijking2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3.bin"/><Relationship Id="rId4" Type="http://schemas.openxmlformats.org/officeDocument/2006/relationships/oleObject" Target="../embeddings/Microsoft_Vergelijking4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ergelijking5.bin"/><Relationship Id="rId4" Type="http://schemas.openxmlformats.org/officeDocument/2006/relationships/oleObject" Target="../embeddings/Microsoft_Vergelijking6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Gooien met 1 en 2 dobbelstenen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err="1" smtClean="0"/>
              <a:t>Kansrekenen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154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76097" y="1739523"/>
            <a:ext cx="8572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 gaan met twee dobbelstenen gooien</a:t>
            </a:r>
          </a:p>
          <a:p>
            <a:endParaRPr lang="nl-NL" sz="2400" dirty="0"/>
          </a:p>
          <a:p>
            <a:r>
              <a:rPr lang="nl-NL" sz="2400" dirty="0" smtClean="0"/>
              <a:t>Ik wil weten hoe groot de kans is dat ik 5 gooi…</a:t>
            </a:r>
          </a:p>
          <a:p>
            <a:endParaRPr lang="nl-NL" sz="2400" dirty="0"/>
          </a:p>
          <a:p>
            <a:r>
              <a:rPr lang="nl-NL" sz="2400" dirty="0" smtClean="0"/>
              <a:t>5 gooien kan op … verschillende manieren: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76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76097" y="1739523"/>
            <a:ext cx="857282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 gaan met twee dobbelstenen gooien</a:t>
            </a:r>
          </a:p>
          <a:p>
            <a:endParaRPr lang="nl-NL" sz="2400" dirty="0"/>
          </a:p>
          <a:p>
            <a:r>
              <a:rPr lang="nl-NL" sz="2400" dirty="0" smtClean="0"/>
              <a:t>Ik wil weten hoe groot de kans is dat ik 5 gooi…</a:t>
            </a:r>
          </a:p>
          <a:p>
            <a:endParaRPr lang="nl-NL" sz="2400" dirty="0"/>
          </a:p>
          <a:p>
            <a:r>
              <a:rPr lang="nl-NL" sz="2400" dirty="0" smtClean="0"/>
              <a:t>5 gooien kan op 4 verschillende manieren:</a:t>
            </a:r>
          </a:p>
          <a:p>
            <a:endParaRPr lang="nl-NL" sz="2400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4593204"/>
              </p:ext>
            </p:extLst>
          </p:nvPr>
        </p:nvGraphicFramePr>
        <p:xfrm>
          <a:off x="1463315" y="4047847"/>
          <a:ext cx="5135415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11805"/>
                <a:gridCol w="1711805"/>
                <a:gridCol w="1711805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Dobbelsteen 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Dobbelsteen</a:t>
                      </a:r>
                      <a:r>
                        <a:rPr lang="nl-NL" baseline="0" dirty="0" smtClean="0"/>
                        <a:t> 2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Manier 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Manier 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4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1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Manier 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nl-NL" dirty="0" smtClean="0"/>
                        <a:t>Manier 4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3</a:t>
                      </a:r>
                      <a:endParaRPr lang="nl-NL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 smtClean="0"/>
                        <a:t>2</a:t>
                      </a:r>
                      <a:endParaRPr lang="nl-NL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7769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34683" y="1822357"/>
            <a:ext cx="8600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 totaal zijn er 36 verschillende worpen</a:t>
            </a:r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3541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34683" y="1822357"/>
            <a:ext cx="860043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 totaal zijn er 36 verschillende worpen</a:t>
            </a:r>
          </a:p>
          <a:p>
            <a:endParaRPr lang="nl-NL" sz="2400" dirty="0"/>
          </a:p>
          <a:p>
            <a:r>
              <a:rPr lang="nl-NL" sz="2400" dirty="0" smtClean="0"/>
              <a:t>Je kan op 4 verschillende manieren 5 gooien</a:t>
            </a:r>
          </a:p>
          <a:p>
            <a:endParaRPr lang="nl-NL" sz="2400" dirty="0"/>
          </a:p>
          <a:p>
            <a:endParaRPr lang="nl-NL" sz="2400" dirty="0" smtClean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98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34683" y="1822357"/>
            <a:ext cx="860043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 totaal zijn er 36 verschillende worpen</a:t>
            </a:r>
          </a:p>
          <a:p>
            <a:endParaRPr lang="nl-NL" sz="2400" dirty="0"/>
          </a:p>
          <a:p>
            <a:r>
              <a:rPr lang="nl-NL" sz="2400" dirty="0" smtClean="0"/>
              <a:t>Je kan op 4 verschillende manieren 5 gooien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Dan is de kans dat je 5 gooit dus 4 uit 36:  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169877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5" name="Tekstvak 4"/>
          <p:cNvSpPr txBox="1"/>
          <p:nvPr/>
        </p:nvSpPr>
        <p:spPr>
          <a:xfrm>
            <a:off x="234683" y="1822357"/>
            <a:ext cx="8600433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In totaal zijn er 36 verschillende worpen</a:t>
            </a:r>
          </a:p>
          <a:p>
            <a:endParaRPr lang="nl-NL" sz="2400" dirty="0"/>
          </a:p>
          <a:p>
            <a:r>
              <a:rPr lang="nl-NL" sz="2400" dirty="0" smtClean="0"/>
              <a:t>Je kan op 4 verschillende manieren 5 gooien</a:t>
            </a:r>
          </a:p>
          <a:p>
            <a:endParaRPr lang="nl-NL" sz="2400" dirty="0"/>
          </a:p>
          <a:p>
            <a:endParaRPr lang="nl-NL" sz="2400" dirty="0" smtClean="0"/>
          </a:p>
          <a:p>
            <a:r>
              <a:rPr lang="nl-NL" sz="2400" dirty="0" smtClean="0"/>
              <a:t>Dan is de kans dat je 5 gooit dus 4 uit 36: </a:t>
            </a:r>
          </a:p>
          <a:p>
            <a:endParaRPr lang="nl-NL" sz="2400" dirty="0"/>
          </a:p>
          <a:p>
            <a:r>
              <a:rPr lang="nl-NL" sz="2400" dirty="0" smtClean="0"/>
              <a:t>Je mag dan      zeggen als kans, of</a:t>
            </a:r>
            <a:endParaRPr lang="nl-NL" sz="2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66538833"/>
              </p:ext>
            </p:extLst>
          </p:nvPr>
        </p:nvGraphicFramePr>
        <p:xfrm>
          <a:off x="5688013" y="4411663"/>
          <a:ext cx="2484437" cy="915987"/>
        </p:xfrm>
        <a:graphic>
          <a:graphicData uri="http://schemas.openxmlformats.org/presentationml/2006/ole">
            <p:oleObj spid="_x0000_s4134" name="Vergelijking" r:id="rId3" imgW="1066800" imgH="393700" progId="Equation.3">
              <p:embed/>
            </p:oleObj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40891558"/>
              </p:ext>
            </p:extLst>
          </p:nvPr>
        </p:nvGraphicFramePr>
        <p:xfrm>
          <a:off x="2207506" y="4177676"/>
          <a:ext cx="401614" cy="691669"/>
        </p:xfrm>
        <a:graphic>
          <a:graphicData uri="http://schemas.openxmlformats.org/presentationml/2006/ole">
            <p:oleObj spid="_x0000_s4135" name="Vergelijking" r:id="rId4" imgW="2286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827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48488" y="1794746"/>
            <a:ext cx="8614238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Ik ga met 2 dobbelstenen 130 keer gooien</a:t>
            </a:r>
          </a:p>
          <a:p>
            <a:endParaRPr lang="nl-NL" sz="2400" dirty="0" smtClean="0"/>
          </a:p>
          <a:p>
            <a:r>
              <a:rPr lang="nl-NL" sz="2400" dirty="0" smtClean="0"/>
              <a:t>Hoe vaak kan ik 7 verwachten?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4429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48488" y="1794746"/>
            <a:ext cx="861423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Ik ga met 2 dobbelstenen 130 keer gooien</a:t>
            </a:r>
          </a:p>
          <a:p>
            <a:endParaRPr lang="nl-NL" sz="2400" dirty="0" smtClean="0"/>
          </a:p>
          <a:p>
            <a:r>
              <a:rPr lang="nl-NL" sz="2400" dirty="0" smtClean="0"/>
              <a:t>Hoe vaak kan ik 7 verwachten?</a:t>
            </a:r>
          </a:p>
          <a:p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Wat is de kans dat ik 7 gooi?		</a:t>
            </a:r>
            <a:endParaRPr lang="nl-NL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79633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6164" name="Vergelijking" r:id="rId3" imgW="114300" imgH="1651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32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48488" y="1794746"/>
            <a:ext cx="861423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Ik ga met 2 dobbelstenen 130 keer gooien</a:t>
            </a:r>
          </a:p>
          <a:p>
            <a:endParaRPr lang="nl-NL" sz="2400" dirty="0" smtClean="0"/>
          </a:p>
          <a:p>
            <a:r>
              <a:rPr lang="nl-NL" sz="2400" dirty="0" smtClean="0"/>
              <a:t>Hoe vaak kan ik 7 verwachten?</a:t>
            </a:r>
          </a:p>
          <a:p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Wat is de kans dat ik 7 gooi?		6 uit 36, dus</a:t>
            </a:r>
          </a:p>
          <a:p>
            <a:pPr marL="457200" indent="-457200">
              <a:buAutoNum type="arabicParenR"/>
            </a:pPr>
            <a:endParaRPr lang="nl-NL" sz="2400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79633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7206" name="Vergelijking" r:id="rId3" imgW="114300" imgH="1651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3102247"/>
              </p:ext>
            </p:extLst>
          </p:nvPr>
        </p:nvGraphicFramePr>
        <p:xfrm>
          <a:off x="7743259" y="3165715"/>
          <a:ext cx="401614" cy="691669"/>
        </p:xfrm>
        <a:graphic>
          <a:graphicData uri="http://schemas.openxmlformats.org/presentationml/2006/ole">
            <p:oleObj spid="_x0000_s7207" name="Vergelijking" r:id="rId4" imgW="2286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32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48488" y="1794746"/>
            <a:ext cx="861423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Ik ga met 2 dobbelstenen 130 keer gooien</a:t>
            </a:r>
          </a:p>
          <a:p>
            <a:endParaRPr lang="nl-NL" sz="2400" dirty="0" smtClean="0"/>
          </a:p>
          <a:p>
            <a:r>
              <a:rPr lang="nl-NL" sz="2400" dirty="0" smtClean="0"/>
              <a:t>Hoe vaak kan ik 7 verwachten?</a:t>
            </a:r>
          </a:p>
          <a:p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Wat is de kans dat ik 7 gooi?		6 uit 36, dus</a:t>
            </a:r>
          </a:p>
          <a:p>
            <a:pPr marL="457200" indent="-457200">
              <a:buAutoNum type="arabicParenR"/>
            </a:pPr>
            <a:endParaRPr lang="nl-NL" sz="2400" dirty="0" smtClean="0"/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 						</a:t>
            </a:r>
          </a:p>
          <a:p>
            <a:pPr marL="457200" indent="-457200">
              <a:buAutoNum type="arabicParenR"/>
            </a:pPr>
            <a:endParaRPr lang="nl-NL" sz="2400" dirty="0" smtClean="0"/>
          </a:p>
          <a:p>
            <a:endParaRPr lang="nl-NL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96796333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8248" name="Vergelijking" r:id="rId3" imgW="114300" imgH="1651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43102247"/>
              </p:ext>
            </p:extLst>
          </p:nvPr>
        </p:nvGraphicFramePr>
        <p:xfrm>
          <a:off x="7743259" y="3165715"/>
          <a:ext cx="401614" cy="691669"/>
        </p:xfrm>
        <a:graphic>
          <a:graphicData uri="http://schemas.openxmlformats.org/presentationml/2006/ole">
            <p:oleObj spid="_x0000_s8249" name="Vergelijking" r:id="rId4" imgW="228600" imgH="3937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02979652"/>
              </p:ext>
            </p:extLst>
          </p:nvPr>
        </p:nvGraphicFramePr>
        <p:xfrm>
          <a:off x="837812" y="4135532"/>
          <a:ext cx="3253718" cy="806922"/>
        </p:xfrm>
        <a:graphic>
          <a:graphicData uri="http://schemas.openxmlformats.org/presentationml/2006/ole">
            <p:oleObj spid="_x0000_s8250" name="Vergelijking" r:id="rId5" imgW="15875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32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Dobbelsteen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Als ik met 1 dobbelsteen gooi kan ik 1 t/m 6 gooien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8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48488" y="1794746"/>
            <a:ext cx="8614238" cy="4154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Ik ga met 2 dobbelstenen 130 keer gooien</a:t>
            </a:r>
          </a:p>
          <a:p>
            <a:endParaRPr lang="nl-NL" sz="2400" dirty="0" smtClean="0"/>
          </a:p>
          <a:p>
            <a:r>
              <a:rPr lang="nl-NL" sz="2400" dirty="0" smtClean="0"/>
              <a:t>Hoe vaak kan ik 7 verwachten?</a:t>
            </a:r>
          </a:p>
          <a:p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Wat is de kans dat ik 7 gooi?		6 uit 36, dus</a:t>
            </a:r>
          </a:p>
          <a:p>
            <a:pPr marL="457200" indent="-457200">
              <a:buAutoNum type="arabicParenR"/>
            </a:pPr>
            <a:endParaRPr lang="nl-NL" sz="2400" dirty="0" smtClean="0"/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 						</a:t>
            </a:r>
          </a:p>
          <a:p>
            <a:pPr marL="457200" indent="-457200">
              <a:buAutoNum type="arabicParenR"/>
            </a:pPr>
            <a:endParaRPr lang="nl-NL" sz="2400" dirty="0" smtClean="0"/>
          </a:p>
          <a:p>
            <a:pPr marL="457200" indent="-457200">
              <a:buAutoNum type="arabicParenR"/>
            </a:pPr>
            <a:endParaRPr lang="nl-NL" sz="2400" dirty="0"/>
          </a:p>
          <a:p>
            <a:pPr marL="457200" indent="-457200">
              <a:buAutoNum type="arabicParenR"/>
            </a:pPr>
            <a:r>
              <a:rPr lang="nl-NL" sz="2400" dirty="0" smtClean="0"/>
              <a:t>Dus ik verwacht 22 keer    (altijd afronden op helen)</a:t>
            </a:r>
            <a:endParaRPr lang="nl-NL" sz="24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686142912"/>
              </p:ext>
            </p:extLst>
          </p:nvPr>
        </p:nvGraphicFramePr>
        <p:xfrm>
          <a:off x="4514850" y="3346450"/>
          <a:ext cx="114300" cy="165100"/>
        </p:xfrm>
        <a:graphic>
          <a:graphicData uri="http://schemas.openxmlformats.org/presentationml/2006/ole">
            <p:oleObj spid="_x0000_s11320" name="Vergelijking" r:id="rId3" imgW="114300" imgH="1651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309050"/>
              </p:ext>
            </p:extLst>
          </p:nvPr>
        </p:nvGraphicFramePr>
        <p:xfrm>
          <a:off x="7743259" y="3165715"/>
          <a:ext cx="401614" cy="691669"/>
        </p:xfrm>
        <a:graphic>
          <a:graphicData uri="http://schemas.openxmlformats.org/presentationml/2006/ole">
            <p:oleObj spid="_x0000_s11321" name="Vergelijking" r:id="rId4" imgW="228600" imgH="3937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17438204"/>
              </p:ext>
            </p:extLst>
          </p:nvPr>
        </p:nvGraphicFramePr>
        <p:xfrm>
          <a:off x="837812" y="4135532"/>
          <a:ext cx="3253718" cy="806922"/>
        </p:xfrm>
        <a:graphic>
          <a:graphicData uri="http://schemas.openxmlformats.org/presentationml/2006/ole">
            <p:oleObj spid="_x0000_s11322" name="Vergelijking" r:id="rId5" imgW="15875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30139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8930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In totaal 12 mogelijke worpen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>
              <a:solidFill>
                <a:srgbClr val="FF0000"/>
              </a:solidFill>
            </a:endParaRP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2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In totaal 12 mogelijke worpen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1 mogelijkheid is de goede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endParaRPr lang="nl-NL" sz="2400" dirty="0" smtClean="0">
              <a:solidFill>
                <a:srgbClr val="FF0000"/>
              </a:solidFill>
            </a:endParaRP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2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In totaal 12 mogelijke worpen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1 mogelijkheid is de goede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De kans op munt-4 is dan </a:t>
            </a: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2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In totaal 12 mogelijke worpen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1 mogelijkheid is de goede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De kans op munt-4 is dan </a:t>
            </a: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7924803"/>
              </p:ext>
            </p:extLst>
          </p:nvPr>
        </p:nvGraphicFramePr>
        <p:xfrm>
          <a:off x="5531555" y="3295296"/>
          <a:ext cx="1855385" cy="718962"/>
        </p:xfrm>
        <a:graphic>
          <a:graphicData uri="http://schemas.openxmlformats.org/presentationml/2006/ole">
            <p:oleObj spid="_x0000_s25611" name="Vergelijking" r:id="rId3" imgW="10160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2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In totaal 12 mogelijke worpen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1 mogelijkheid is de goede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De kans op munt-4 is dan </a:t>
            </a: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7924803"/>
              </p:ext>
            </p:extLst>
          </p:nvPr>
        </p:nvGraphicFramePr>
        <p:xfrm>
          <a:off x="5531555" y="3295296"/>
          <a:ext cx="1855385" cy="718962"/>
        </p:xfrm>
        <a:graphic>
          <a:graphicData uri="http://schemas.openxmlformats.org/presentationml/2006/ole">
            <p:oleObj spid="_x0000_s26644" name="Vergelijking" r:id="rId3" imgW="1016000" imgH="3937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43393171"/>
              </p:ext>
            </p:extLst>
          </p:nvPr>
        </p:nvGraphicFramePr>
        <p:xfrm>
          <a:off x="1119716" y="4967111"/>
          <a:ext cx="1744839" cy="702468"/>
        </p:xfrm>
        <a:graphic>
          <a:graphicData uri="http://schemas.openxmlformats.org/presentationml/2006/ole">
            <p:oleObj spid="_x0000_s26645" name="Vergelijking" r:id="rId4" imgW="9779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9270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Wegendiagram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310444" y="1806222"/>
            <a:ext cx="796734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400" dirty="0" smtClean="0"/>
              <a:t>Ik heb een munt en een dobbelsteen</a:t>
            </a:r>
          </a:p>
          <a:p>
            <a:endParaRPr lang="nl-NL" sz="2400" dirty="0"/>
          </a:p>
          <a:p>
            <a:r>
              <a:rPr lang="nl-NL" sz="2400" dirty="0" smtClean="0"/>
              <a:t>1)	Wat is de kans dat ik munt-4 gooi?</a:t>
            </a:r>
          </a:p>
          <a:p>
            <a:r>
              <a:rPr lang="nl-NL" sz="2400" dirty="0" smtClean="0"/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In totaal 12 mogelijke worpen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1 mogelijkheid is de goede</a:t>
            </a:r>
          </a:p>
          <a:p>
            <a:r>
              <a:rPr lang="nl-NL" sz="2400" dirty="0">
                <a:solidFill>
                  <a:srgbClr val="FF0000"/>
                </a:solidFill>
              </a:rPr>
              <a:t>	</a:t>
            </a:r>
            <a:r>
              <a:rPr lang="nl-NL" sz="2400" dirty="0" smtClean="0">
                <a:solidFill>
                  <a:srgbClr val="FF0000"/>
                </a:solidFill>
              </a:rPr>
              <a:t>De kans op munt-4 is dan </a:t>
            </a:r>
          </a:p>
          <a:p>
            <a:endParaRPr lang="nl-NL" sz="2400" dirty="0" smtClean="0"/>
          </a:p>
          <a:p>
            <a:pPr marL="457200" indent="-457200">
              <a:buAutoNum type="arabicParenR" startAt="2"/>
            </a:pPr>
            <a:r>
              <a:rPr lang="nl-NL" sz="2400" dirty="0" smtClean="0"/>
              <a:t>Wat is de kans dat ik kop en even gooi?</a:t>
            </a:r>
          </a:p>
          <a:p>
            <a:r>
              <a:rPr lang="nl-NL" sz="2400" dirty="0" smtClean="0"/>
              <a:t>	</a:t>
            </a:r>
          </a:p>
          <a:p>
            <a:endParaRPr lang="nl-NL" sz="2400" dirty="0"/>
          </a:p>
          <a:p>
            <a:endParaRPr lang="nl-NL" sz="2400" dirty="0"/>
          </a:p>
          <a:p>
            <a:r>
              <a:rPr lang="nl-NL" sz="2400" dirty="0" smtClean="0"/>
              <a:t>Deze opdrachten zijn makkelijker te maken met een </a:t>
            </a:r>
          </a:p>
          <a:p>
            <a:r>
              <a:rPr lang="nl-NL" sz="2400" b="1" u="sng" dirty="0" smtClean="0"/>
              <a:t>wegendiagram</a:t>
            </a:r>
            <a:endParaRPr lang="nl-NL" sz="2400" b="1" u="sng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61194247"/>
              </p:ext>
            </p:extLst>
          </p:nvPr>
        </p:nvGraphicFramePr>
        <p:xfrm>
          <a:off x="5531555" y="3295296"/>
          <a:ext cx="1855385" cy="718962"/>
        </p:xfrm>
        <a:graphic>
          <a:graphicData uri="http://schemas.openxmlformats.org/presentationml/2006/ole">
            <p:oleObj spid="_x0000_s27662" name="Vergelijking" r:id="rId3" imgW="1016000" imgH="3937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68555123"/>
              </p:ext>
            </p:extLst>
          </p:nvPr>
        </p:nvGraphicFramePr>
        <p:xfrm>
          <a:off x="1119716" y="4967111"/>
          <a:ext cx="1744839" cy="702468"/>
        </p:xfrm>
        <a:graphic>
          <a:graphicData uri="http://schemas.openxmlformats.org/presentationml/2006/ole">
            <p:oleObj spid="_x0000_s27663" name="Vergelijking" r:id="rId4" imgW="977900" imgH="393700" progId="Equation.3">
              <p:embed/>
            </p:oleObj>
          </a:graphicData>
        </a:graphic>
      </p:graphicFrame>
      <p:sp>
        <p:nvSpPr>
          <p:cNvPr id="6" name="Rechthoekige toelichting 5"/>
          <p:cNvSpPr/>
          <p:nvPr/>
        </p:nvSpPr>
        <p:spPr>
          <a:xfrm>
            <a:off x="3076222" y="1058335"/>
            <a:ext cx="5757333" cy="3005667"/>
          </a:xfrm>
          <a:prstGeom prst="wedgeRectCallout">
            <a:avLst>
              <a:gd name="adj1" fmla="val -55565"/>
              <a:gd name="adj2" fmla="val 63419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Tekstvak 7"/>
          <p:cNvSpPr txBox="1"/>
          <p:nvPr/>
        </p:nvSpPr>
        <p:spPr>
          <a:xfrm>
            <a:off x="4007555" y="1058334"/>
            <a:ext cx="397933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l-NL" sz="2400" dirty="0" smtClean="0"/>
          </a:p>
          <a:p>
            <a:r>
              <a:rPr lang="nl-NL" sz="2400" dirty="0" smtClean="0"/>
              <a:t>Als ik nu 40 keer ga gooien en ik wil weten hoe vaak ik kop-even ga gooien, doe ik:</a:t>
            </a:r>
          </a:p>
          <a:p>
            <a:endParaRPr lang="nl-NL" sz="2400" dirty="0"/>
          </a:p>
          <a:p>
            <a:r>
              <a:rPr lang="nl-NL" sz="2400" dirty="0" smtClean="0"/>
              <a:t>40 x 3/12 = 10 keer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5201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Dobbelsteen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Als ik met 1 dobbelsteen gooi kan ik 1 t/m 6 gooien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De kans dat ik 1 gooi is dan 1 uit 6</a:t>
            </a:r>
          </a:p>
          <a:p>
            <a:pPr marL="11430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Dobbelsteen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Als ik met 1 dobbelsteen gooi kan ik 1 t/m 6 gooien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De kans dat ik 1 gooi is dan 1 uit 6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Oftewel 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5047615"/>
              </p:ext>
            </p:extLst>
          </p:nvPr>
        </p:nvGraphicFramePr>
        <p:xfrm>
          <a:off x="2190387" y="3328790"/>
          <a:ext cx="335904" cy="867752"/>
        </p:xfrm>
        <a:graphic>
          <a:graphicData uri="http://schemas.openxmlformats.org/presentationml/2006/ole">
            <p:oleObj spid="_x0000_s14353" name="Vergelijking" r:id="rId3" imgW="1524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Dobbelsteen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Als ik met 1 dobbelsteen gooi kan ik 1 t/m 6 gooien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De kans dat ik 1 gooi is dan 1 uit 6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Oftewel 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Als ik 40 keer ga gooien verwacht ik: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5047615"/>
              </p:ext>
            </p:extLst>
          </p:nvPr>
        </p:nvGraphicFramePr>
        <p:xfrm>
          <a:off x="2190387" y="3328790"/>
          <a:ext cx="335904" cy="867752"/>
        </p:xfrm>
        <a:graphic>
          <a:graphicData uri="http://schemas.openxmlformats.org/presentationml/2006/ole">
            <p:oleObj spid="_x0000_s15377" name="Vergelijking" r:id="rId3" imgW="1524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Dobbelsteen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Als ik met 1 dobbelsteen gooi kan ik 1 t/m 6 gooien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De kans dat ik 1 gooi is dan 1 uit 6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Oftewel 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Als ik 40 keer ga gooien verwacht ik: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5047615"/>
              </p:ext>
            </p:extLst>
          </p:nvPr>
        </p:nvGraphicFramePr>
        <p:xfrm>
          <a:off x="2190387" y="3328790"/>
          <a:ext cx="335904" cy="867752"/>
        </p:xfrm>
        <a:graphic>
          <a:graphicData uri="http://schemas.openxmlformats.org/presentationml/2006/ole">
            <p:oleObj spid="_x0000_s16416" name="Vergelijking" r:id="rId3" imgW="152400" imgH="3937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18227160"/>
              </p:ext>
            </p:extLst>
          </p:nvPr>
        </p:nvGraphicFramePr>
        <p:xfrm>
          <a:off x="868653" y="5546725"/>
          <a:ext cx="2560638" cy="817563"/>
        </p:xfrm>
        <a:graphic>
          <a:graphicData uri="http://schemas.openxmlformats.org/presentationml/2006/ole">
            <p:oleObj spid="_x0000_s16417" name="Vergelijking" r:id="rId4" imgW="12192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 Dobbelsteen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nl-NL" dirty="0" smtClean="0"/>
              <a:t>Als ik met 1 dobbelsteen gooi kan ik 1 t/m 6 gooien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De kans dat ik 1 gooi is dan 1 uit 6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r>
              <a:rPr lang="nl-NL" dirty="0" smtClean="0"/>
              <a:t>Oftewel 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  <a:p>
            <a:pPr marL="114300" indent="0">
              <a:buNone/>
            </a:pPr>
            <a:r>
              <a:rPr lang="nl-NL" dirty="0" smtClean="0"/>
              <a:t>Als ik 40 keer ga gooien verwacht ik:</a:t>
            </a:r>
          </a:p>
          <a:p>
            <a:pPr marL="114300" indent="0">
              <a:buNone/>
            </a:pPr>
            <a:endParaRPr lang="nl-NL" dirty="0"/>
          </a:p>
          <a:p>
            <a:pPr marL="114300" indent="0">
              <a:buNone/>
            </a:pPr>
            <a:endParaRPr lang="nl-NL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95047615"/>
              </p:ext>
            </p:extLst>
          </p:nvPr>
        </p:nvGraphicFramePr>
        <p:xfrm>
          <a:off x="2190387" y="3328790"/>
          <a:ext cx="335904" cy="867752"/>
        </p:xfrm>
        <a:graphic>
          <a:graphicData uri="http://schemas.openxmlformats.org/presentationml/2006/ole">
            <p:oleObj spid="_x0000_s17440" name="Vergelijking" r:id="rId3" imgW="152400" imgH="3937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4694425"/>
              </p:ext>
            </p:extLst>
          </p:nvPr>
        </p:nvGraphicFramePr>
        <p:xfrm>
          <a:off x="867935" y="5546321"/>
          <a:ext cx="6386638" cy="818123"/>
        </p:xfrm>
        <a:graphic>
          <a:graphicData uri="http://schemas.openxmlformats.org/presentationml/2006/ole">
            <p:oleObj spid="_x0000_s17441" name="Vergelijking" r:id="rId4" imgW="3073400" imgH="3937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58436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76097" y="1739523"/>
            <a:ext cx="8572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 gaan met twee dobbelstenen gooien</a:t>
            </a:r>
          </a:p>
          <a:p>
            <a:endParaRPr lang="nl-NL" sz="2400" dirty="0"/>
          </a:p>
          <a:p>
            <a:r>
              <a:rPr lang="nl-NL" sz="2400" dirty="0" smtClean="0"/>
              <a:t>Ik wil weten hoe groot de kans is dat ik 5 gooi…</a:t>
            </a:r>
          </a:p>
          <a:p>
            <a:endParaRPr lang="nl-NL" sz="2400" dirty="0"/>
          </a:p>
          <a:p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686680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2 dobbelstenen</a:t>
            </a:r>
            <a:endParaRPr lang="nl-NL" dirty="0"/>
          </a:p>
        </p:txBody>
      </p:sp>
      <p:sp>
        <p:nvSpPr>
          <p:cNvPr id="3" name="Tekstvak 2"/>
          <p:cNvSpPr txBox="1"/>
          <p:nvPr/>
        </p:nvSpPr>
        <p:spPr>
          <a:xfrm>
            <a:off x="276097" y="1739523"/>
            <a:ext cx="85728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dirty="0" smtClean="0"/>
              <a:t>We gaan met twee dobbelstenen gooien</a:t>
            </a:r>
          </a:p>
          <a:p>
            <a:endParaRPr lang="nl-NL" sz="2400" dirty="0"/>
          </a:p>
          <a:p>
            <a:r>
              <a:rPr lang="nl-NL" sz="2400" dirty="0" smtClean="0"/>
              <a:t>Ik wil weten hoe groot de kans is dat ik 5 gooi…</a:t>
            </a:r>
          </a:p>
          <a:p>
            <a:endParaRPr lang="nl-NL" sz="2400" dirty="0"/>
          </a:p>
          <a:p>
            <a:endParaRPr lang="nl-NL" sz="2400" dirty="0"/>
          </a:p>
        </p:txBody>
      </p:sp>
      <p:sp>
        <p:nvSpPr>
          <p:cNvPr id="4" name="Tekstvak 3"/>
          <p:cNvSpPr txBox="1"/>
          <p:nvPr/>
        </p:nvSpPr>
        <p:spPr>
          <a:xfrm>
            <a:off x="276097" y="3189125"/>
            <a:ext cx="8572824" cy="2677656"/>
          </a:xfrm>
          <a:prstGeom prst="rect">
            <a:avLst/>
          </a:prstGeom>
          <a:noFill/>
          <a:ln>
            <a:solidFill>
              <a:srgbClr val="860908"/>
            </a:solidFill>
          </a:ln>
        </p:spPr>
        <p:txBody>
          <a:bodyPr wrap="square" rtlCol="0">
            <a:spAutoFit/>
          </a:bodyPr>
          <a:lstStyle/>
          <a:p>
            <a:r>
              <a:rPr lang="nl-NL" sz="2800" dirty="0" smtClean="0"/>
              <a:t>Maar dan moeten we eerst kijken wat alle mogelijkheden zijn die ik kan gooien met deze dobbelstenen.</a:t>
            </a:r>
          </a:p>
          <a:p>
            <a:endParaRPr lang="nl-NL" sz="2800" dirty="0"/>
          </a:p>
          <a:p>
            <a:r>
              <a:rPr lang="nl-NL" sz="2800" dirty="0" smtClean="0"/>
              <a:t>Schrijf het schema mee, dan heb je opdracht 55 alvast gemaakt.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447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ker">
  <a:themeElements>
    <a:clrScheme name="Apotheker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ker">
      <a:majorFont>
        <a:latin typeface="Book Antiqua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ker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Apotheker.thmx</Template>
  <TotalTime>443</TotalTime>
  <Words>1040</Words>
  <Application>Microsoft Macintosh PowerPoint</Application>
  <PresentationFormat>Diavoorstelling (4:3)</PresentationFormat>
  <Paragraphs>241</Paragraphs>
  <Slides>27</Slides>
  <Notes>0</Notes>
  <HiddenSlides>0</HiddenSlides>
  <MMClips>0</MMClips>
  <ScaleCrop>false</ScaleCrop>
  <HeadingPairs>
    <vt:vector size="6" baseType="variant">
      <vt:variant>
        <vt:lpstr>Ontwerpsjabloon</vt:lpstr>
      </vt:variant>
      <vt:variant>
        <vt:i4>1</vt:i4>
      </vt:variant>
      <vt:variant>
        <vt:lpstr>Ingesloten OLE-bronprogramma's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9" baseType="lpstr">
      <vt:lpstr>Apotheker</vt:lpstr>
      <vt:lpstr>Vergelijking</vt:lpstr>
      <vt:lpstr>Kansrekenen</vt:lpstr>
      <vt:lpstr>1 Dobbelsteen</vt:lpstr>
      <vt:lpstr>1 Dobbelsteen</vt:lpstr>
      <vt:lpstr>1 Dobbelsteen</vt:lpstr>
      <vt:lpstr>1 Dobbelsteen</vt:lpstr>
      <vt:lpstr>1 Dobbelsteen</vt:lpstr>
      <vt:lpstr>1 Dobbelsteen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2 dobbelstenen</vt:lpstr>
      <vt:lpstr>Wegendiagram</vt:lpstr>
      <vt:lpstr>Wegendiagram</vt:lpstr>
      <vt:lpstr>Wegendiagram</vt:lpstr>
      <vt:lpstr>Wegendiagram</vt:lpstr>
      <vt:lpstr>Wegendiagram</vt:lpstr>
      <vt:lpstr>Wegendiagram</vt:lpstr>
      <vt:lpstr>Wegendiagram</vt:lpstr>
    </vt:vector>
  </TitlesOfParts>
  <Company>RoncalliMAVO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Kansrekenen</dc:title>
  <dc:creator>Alfred Heijden</dc:creator>
  <cp:lastModifiedBy>Docent</cp:lastModifiedBy>
  <cp:revision>18</cp:revision>
  <dcterms:created xsi:type="dcterms:W3CDTF">2013-12-12T13:23:03Z</dcterms:created>
  <dcterms:modified xsi:type="dcterms:W3CDTF">2013-12-12T13:26:58Z</dcterms:modified>
</cp:coreProperties>
</file>