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B9C25-801A-424F-BBAF-D3F181A9A1C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032AA-0999-7D4F-A6C6-1763257B6A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Je rekenmachine zet daar een . (punt) ten minste als hij goed is ingesteld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32AA-0999-7D4F-A6C6-1763257B6AEC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032AA-0999-7D4F-A6C6-1763257B6AEC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E0C48-E115-EE43-83D8-D9ECF914DE8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32C6-7E69-7C4A-8583-B7BB8D2643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94647"/>
          </a:xfrm>
        </p:spPr>
        <p:txBody>
          <a:bodyPr>
            <a:normAutofit/>
          </a:bodyPr>
          <a:lstStyle/>
          <a:p>
            <a:r>
              <a:rPr lang="nl-NL" sz="9200" dirty="0" smtClean="0"/>
              <a:t>Grote getallen</a:t>
            </a:r>
            <a:endParaRPr lang="nl-NL" sz="9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22222"/>
            <a:ext cx="8229600" cy="17682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Grote getallen zijn vaak lastig uit te spreken, daarom zetten we ze in groepjes van drie.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490422"/>
            <a:ext cx="7560140" cy="3635741"/>
          </a:xfrm>
        </p:spPr>
        <p:txBody>
          <a:bodyPr>
            <a:normAutofit/>
          </a:bodyPr>
          <a:lstStyle/>
          <a:p>
            <a:r>
              <a:rPr lang="nl-NL" sz="4600" dirty="0" smtClean="0"/>
              <a:t>Bv: Niet  2367196393</a:t>
            </a:r>
          </a:p>
          <a:p>
            <a:pPr>
              <a:buNone/>
            </a:pPr>
            <a:r>
              <a:rPr lang="nl-NL" sz="4600" dirty="0" smtClean="0"/>
              <a:t>         </a:t>
            </a:r>
            <a:r>
              <a:rPr lang="nl-NL" sz="4600" smtClean="0"/>
              <a:t>Maar 2  367  196  </a:t>
            </a:r>
            <a:r>
              <a:rPr lang="nl-NL" sz="4600" dirty="0" smtClean="0"/>
              <a:t>393</a:t>
            </a:r>
            <a:br>
              <a:rPr lang="nl-NL" sz="4600" dirty="0" smtClean="0"/>
            </a:br>
            <a:r>
              <a:rPr lang="nl-NL" sz="4600" dirty="0" smtClean="0"/>
              <a:t>(2 miljard 367 miljoen</a:t>
            </a:r>
            <a:br>
              <a:rPr lang="nl-NL" sz="4600" dirty="0" smtClean="0"/>
            </a:br>
            <a:r>
              <a:rPr lang="nl-NL" sz="4600" dirty="0" smtClean="0"/>
              <a:t>196 duizend 393)</a:t>
            </a:r>
            <a:endParaRPr lang="nl-NL" sz="4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Vaak worden grote getallen met het woord miljoen, miljard of duizend geschreven.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457200" y="2365901"/>
            <a:ext cx="8229600" cy="3760262"/>
          </a:xfrm>
        </p:spPr>
        <p:txBody>
          <a:bodyPr/>
          <a:lstStyle/>
          <a:p>
            <a:r>
              <a:rPr lang="nl-NL" dirty="0" smtClean="0"/>
              <a:t>Bv         37  582  137  =  37,6 miljoen </a:t>
            </a:r>
          </a:p>
          <a:p>
            <a:pPr>
              <a:buNone/>
            </a:pPr>
            <a:r>
              <a:rPr lang="nl-NL" dirty="0" smtClean="0"/>
              <a:t>  (vaak 1 of 2  decimalen achter de komma)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  en    28  270  = 28 duizend</a:t>
            </a:r>
          </a:p>
          <a:p>
            <a:pPr>
              <a:buNone/>
            </a:pPr>
            <a:r>
              <a:rPr lang="nl-NL" dirty="0" smtClean="0"/>
              <a:t>  en    7  594  308  124  = 7,6 miljard</a:t>
            </a:r>
          </a:p>
          <a:p>
            <a:pPr>
              <a:buNone/>
            </a:pPr>
            <a:r>
              <a:rPr lang="nl-NL" dirty="0" smtClean="0">
                <a:solidFill>
                  <a:schemeClr val="accent6"/>
                </a:solidFill>
              </a:rPr>
              <a:t>Nu maken  </a:t>
            </a:r>
            <a:r>
              <a:rPr lang="nl-NL" dirty="0" err="1" smtClean="0">
                <a:solidFill>
                  <a:schemeClr val="accent6"/>
                </a:solidFill>
              </a:rPr>
              <a:t>opg</a:t>
            </a:r>
            <a:r>
              <a:rPr lang="nl-NL" dirty="0" smtClean="0">
                <a:solidFill>
                  <a:schemeClr val="accent6"/>
                </a:solidFill>
              </a:rPr>
              <a:t> 2 </a:t>
            </a:r>
            <a:r>
              <a:rPr lang="nl-NL" dirty="0" err="1" smtClean="0">
                <a:solidFill>
                  <a:schemeClr val="accent6"/>
                </a:solidFill>
              </a:rPr>
              <a:t>t</a:t>
            </a:r>
            <a:r>
              <a:rPr lang="nl-NL" dirty="0" smtClean="0">
                <a:solidFill>
                  <a:schemeClr val="accent6"/>
                </a:solidFill>
              </a:rPr>
              <a:t>/</a:t>
            </a:r>
            <a:r>
              <a:rPr lang="nl-NL" dirty="0" err="1" smtClean="0">
                <a:solidFill>
                  <a:schemeClr val="accent6"/>
                </a:solidFill>
              </a:rPr>
              <a:t>m</a:t>
            </a:r>
            <a:r>
              <a:rPr lang="nl-NL" dirty="0" smtClean="0">
                <a:solidFill>
                  <a:schemeClr val="accent6"/>
                </a:solidFill>
              </a:rPr>
              <a:t> 6</a:t>
            </a:r>
            <a:endParaRPr lang="nl-NL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nl-NL" dirty="0" smtClean="0"/>
              <a:t>Machten van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73072" y="1600200"/>
            <a:ext cx="7756527" cy="5257800"/>
          </a:xfrm>
        </p:spPr>
        <p:txBody>
          <a:bodyPr/>
          <a:lstStyle/>
          <a:p>
            <a:r>
              <a:rPr lang="nl-NL" dirty="0" smtClean="0"/>
              <a:t>100 = (10 </a:t>
            </a:r>
            <a:r>
              <a:rPr lang="nl-NL" dirty="0" err="1" smtClean="0"/>
              <a:t>x</a:t>
            </a:r>
            <a:r>
              <a:rPr lang="nl-NL" dirty="0" smtClean="0"/>
              <a:t> 10)  = 10</a:t>
            </a:r>
            <a:r>
              <a:rPr lang="nl-NL" baseline="30000" dirty="0" smtClean="0"/>
              <a:t>2</a:t>
            </a:r>
            <a:endParaRPr lang="nl-NL" dirty="0" smtClean="0"/>
          </a:p>
          <a:p>
            <a:r>
              <a:rPr lang="nl-NL" dirty="0" smtClean="0"/>
              <a:t>1000 = (10 </a:t>
            </a:r>
            <a:r>
              <a:rPr lang="nl-NL" dirty="0" err="1" smtClean="0"/>
              <a:t>x</a:t>
            </a:r>
            <a:r>
              <a:rPr lang="nl-NL" dirty="0" smtClean="0"/>
              <a:t> 10x 10) = 10</a:t>
            </a:r>
            <a:r>
              <a:rPr lang="nl-NL" baseline="30000" dirty="0" smtClean="0"/>
              <a:t>3</a:t>
            </a:r>
          </a:p>
          <a:p>
            <a:r>
              <a:rPr lang="nl-NL" dirty="0" smtClean="0"/>
              <a:t>100 000 = (10 </a:t>
            </a:r>
            <a:r>
              <a:rPr lang="nl-NL" dirty="0" err="1" smtClean="0"/>
              <a:t>x</a:t>
            </a:r>
            <a:r>
              <a:rPr lang="nl-NL" dirty="0" smtClean="0"/>
              <a:t> 10 </a:t>
            </a:r>
            <a:r>
              <a:rPr lang="nl-NL" dirty="0" err="1" smtClean="0"/>
              <a:t>x</a:t>
            </a:r>
            <a:r>
              <a:rPr lang="nl-NL" dirty="0" smtClean="0"/>
              <a:t> 10 </a:t>
            </a:r>
            <a:r>
              <a:rPr lang="nl-NL" dirty="0" err="1" smtClean="0"/>
              <a:t>x</a:t>
            </a:r>
            <a:r>
              <a:rPr lang="nl-NL" dirty="0" smtClean="0"/>
              <a:t> 10 </a:t>
            </a:r>
            <a:r>
              <a:rPr lang="nl-NL" dirty="0" err="1" smtClean="0"/>
              <a:t>x</a:t>
            </a:r>
            <a:r>
              <a:rPr lang="nl-NL" dirty="0" smtClean="0"/>
              <a:t> 10)  = 10</a:t>
            </a:r>
            <a:r>
              <a:rPr lang="nl-NL" baseline="30000" dirty="0" smtClean="0"/>
              <a:t>5</a:t>
            </a:r>
          </a:p>
          <a:p>
            <a:endParaRPr lang="nl-NL" baseline="30000" dirty="0" smtClean="0"/>
          </a:p>
          <a:p>
            <a:pPr>
              <a:buNone/>
            </a:pPr>
            <a:r>
              <a:rPr lang="nl-NL" baseline="30000" dirty="0" smtClean="0"/>
              <a:t>  </a:t>
            </a:r>
          </a:p>
          <a:p>
            <a:pPr>
              <a:buNone/>
            </a:pPr>
            <a:r>
              <a:rPr lang="nl-NL" dirty="0" smtClean="0"/>
              <a:t>Nu kun je 6 miljoen met een macht van 10 schrijven:  </a:t>
            </a:r>
          </a:p>
          <a:p>
            <a:pPr>
              <a:buNone/>
            </a:pPr>
            <a:r>
              <a:rPr lang="nl-NL" dirty="0" smtClean="0"/>
              <a:t>6 </a:t>
            </a:r>
            <a:r>
              <a:rPr lang="nl-NL" dirty="0" err="1" smtClean="0"/>
              <a:t>x</a:t>
            </a:r>
            <a:r>
              <a:rPr lang="nl-NL" dirty="0" smtClean="0"/>
              <a:t> 1 000 000  =  6 </a:t>
            </a:r>
            <a:r>
              <a:rPr lang="nl-NL" dirty="0" err="1" smtClean="0"/>
              <a:t>x</a:t>
            </a:r>
            <a:r>
              <a:rPr lang="nl-NL" dirty="0" smtClean="0"/>
              <a:t> 10</a:t>
            </a:r>
            <a:r>
              <a:rPr lang="nl-NL" baseline="30000" dirty="0" smtClean="0"/>
              <a:t>6</a:t>
            </a:r>
          </a:p>
          <a:p>
            <a:pPr>
              <a:buNone/>
            </a:pPr>
            <a:r>
              <a:rPr lang="nl-NL" dirty="0" smtClean="0"/>
              <a:t>4,1 miljard  =  4,1 </a:t>
            </a:r>
            <a:r>
              <a:rPr lang="nl-NL" dirty="0" err="1" smtClean="0"/>
              <a:t>x</a:t>
            </a:r>
            <a:r>
              <a:rPr lang="nl-NL" dirty="0" smtClean="0"/>
              <a:t> 10</a:t>
            </a:r>
            <a:r>
              <a:rPr lang="nl-NL" baseline="30000" dirty="0" smtClean="0"/>
              <a:t>9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21838"/>
            <a:ext cx="8229600" cy="129502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sz="6000" dirty="0" smtClean="0"/>
              <a:t>En andersom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262453"/>
            <a:ext cx="8229600" cy="2863710"/>
          </a:xfrm>
        </p:spPr>
        <p:txBody>
          <a:bodyPr>
            <a:normAutofit/>
          </a:bodyPr>
          <a:lstStyle/>
          <a:p>
            <a:r>
              <a:rPr lang="nl-NL" sz="5100" dirty="0" smtClean="0"/>
              <a:t>2,9 </a:t>
            </a:r>
            <a:r>
              <a:rPr lang="nl-NL" sz="5100" dirty="0" err="1" smtClean="0"/>
              <a:t>x</a:t>
            </a:r>
            <a:r>
              <a:rPr lang="nl-NL" sz="5100" dirty="0" smtClean="0"/>
              <a:t> 10</a:t>
            </a:r>
            <a:r>
              <a:rPr lang="nl-NL" sz="5100" baseline="30000" dirty="0" smtClean="0"/>
              <a:t>5 </a:t>
            </a:r>
            <a:r>
              <a:rPr lang="nl-NL" sz="5100" dirty="0" smtClean="0"/>
              <a:t> =</a:t>
            </a:r>
          </a:p>
          <a:p>
            <a:pPr>
              <a:buNone/>
            </a:pPr>
            <a:r>
              <a:rPr lang="nl-NL" sz="5100" dirty="0" smtClean="0"/>
              <a:t>  (2,9 </a:t>
            </a:r>
            <a:r>
              <a:rPr lang="nl-NL" sz="5100" dirty="0" err="1" smtClean="0"/>
              <a:t>x</a:t>
            </a:r>
            <a:r>
              <a:rPr lang="nl-NL" sz="5100" dirty="0" smtClean="0"/>
              <a:t> 100 000=) 290 000</a:t>
            </a:r>
          </a:p>
          <a:p>
            <a:pPr>
              <a:buNone/>
            </a:pPr>
            <a:r>
              <a:rPr lang="nl-NL" sz="5100" dirty="0" smtClean="0">
                <a:solidFill>
                  <a:srgbClr val="C00000"/>
                </a:solidFill>
              </a:rPr>
              <a:t>Nu maken 8-9-10-11-12-13-14</a:t>
            </a:r>
            <a:endParaRPr lang="nl-NL" sz="51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Wetenschappelijke notatie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100" dirty="0" smtClean="0"/>
              <a:t>Dit is een notatie met  </a:t>
            </a:r>
            <a:r>
              <a:rPr lang="nl-NL" sz="51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x</a:t>
            </a:r>
            <a:r>
              <a:rPr lang="nl-NL" sz="51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10</a:t>
            </a:r>
            <a:r>
              <a:rPr lang="nl-NL" sz="5100" baseline="30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….</a:t>
            </a:r>
            <a:endParaRPr lang="nl-NL" sz="5100" dirty="0" smtClean="0"/>
          </a:p>
          <a:p>
            <a:r>
              <a:rPr lang="nl-NL" sz="4100" dirty="0" smtClean="0"/>
              <a:t>Dus   2,9 </a:t>
            </a:r>
            <a:r>
              <a:rPr lang="nl-NL" sz="4100" dirty="0" err="1" smtClean="0"/>
              <a:t>x</a:t>
            </a:r>
            <a:r>
              <a:rPr lang="nl-NL" sz="4100" dirty="0" smtClean="0"/>
              <a:t> 10</a:t>
            </a:r>
            <a:r>
              <a:rPr lang="nl-NL" sz="4100" baseline="30000" dirty="0" smtClean="0"/>
              <a:t>5</a:t>
            </a:r>
            <a:r>
              <a:rPr lang="nl-NL" sz="4100" dirty="0" smtClean="0"/>
              <a:t>  is een wetenschappelijke notatie !!!</a:t>
            </a:r>
          </a:p>
          <a:p>
            <a:r>
              <a:rPr lang="nl-NL" sz="4100" dirty="0" smtClean="0"/>
              <a:t>Die begint met een komma getal, maar………..er mag maar één cijfer voor de komma staan en dit cijfer </a:t>
            </a:r>
            <a:r>
              <a:rPr lang="nl-NL" sz="4100" u="sng" dirty="0" smtClean="0"/>
              <a:t>mag</a:t>
            </a:r>
            <a:r>
              <a:rPr lang="nl-NL" sz="4100" dirty="0" smtClean="0"/>
              <a:t> </a:t>
            </a:r>
            <a:r>
              <a:rPr lang="nl-NL" sz="4100" u="sng" dirty="0" smtClean="0"/>
              <a:t>geen 0 zijn</a:t>
            </a:r>
            <a:r>
              <a:rPr lang="nl-NL" sz="4100" dirty="0" smtClean="0"/>
              <a:t>!!</a:t>
            </a:r>
            <a:endParaRPr lang="nl-NL" sz="4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Schrijf in de wetenschappelijke notatie en rond het eerste getal af op 1 decimaal</a:t>
            </a:r>
            <a:br>
              <a:rPr lang="nl-NL" dirty="0" smtClean="0"/>
            </a:br>
            <a:r>
              <a:rPr lang="nl-NL" dirty="0" smtClean="0"/>
              <a:t>3 567 028 000 =  </a:t>
            </a:r>
          </a:p>
          <a:p>
            <a:pPr>
              <a:buNone/>
            </a:pPr>
            <a:r>
              <a:rPr lang="nl-NL" dirty="0" smtClean="0"/>
              <a:t>                              3,6 </a:t>
            </a:r>
            <a:r>
              <a:rPr lang="nl-NL" dirty="0" err="1" smtClean="0"/>
              <a:t>x</a:t>
            </a:r>
            <a:r>
              <a:rPr lang="nl-NL" dirty="0" smtClean="0"/>
              <a:t> 10</a:t>
            </a:r>
            <a:r>
              <a:rPr lang="nl-NL" baseline="30000" dirty="0" smtClean="0"/>
              <a:t>9</a:t>
            </a:r>
          </a:p>
          <a:p>
            <a:pPr>
              <a:buNone/>
            </a:pPr>
            <a:r>
              <a:rPr lang="nl-NL" baseline="30000" dirty="0" smtClean="0"/>
              <a:t> </a:t>
            </a:r>
            <a:r>
              <a:rPr lang="nl-NL" dirty="0" smtClean="0"/>
              <a:t>   23125  =  </a:t>
            </a:r>
          </a:p>
          <a:p>
            <a:pPr>
              <a:buNone/>
            </a:pPr>
            <a:r>
              <a:rPr lang="nl-NL" dirty="0" smtClean="0"/>
              <a:t>                    2,3 </a:t>
            </a:r>
            <a:r>
              <a:rPr lang="nl-NL" dirty="0" err="1" smtClean="0"/>
              <a:t>x</a:t>
            </a:r>
            <a:r>
              <a:rPr lang="nl-NL" dirty="0" smtClean="0"/>
              <a:t> 10</a:t>
            </a:r>
            <a:r>
              <a:rPr lang="nl-NL" baseline="30000" dirty="0" smtClean="0"/>
              <a:t>4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En…….andersom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nl-NL" sz="3800" dirty="0" smtClean="0"/>
              <a:t>Schrijf voluit</a:t>
            </a:r>
            <a:br>
              <a:rPr lang="nl-NL" sz="3800" dirty="0" smtClean="0"/>
            </a:br>
            <a:r>
              <a:rPr lang="nl-NL" sz="3800" dirty="0" smtClean="0"/>
              <a:t>6,2 </a:t>
            </a:r>
            <a:r>
              <a:rPr lang="nl-NL" sz="3800" dirty="0" err="1" smtClean="0"/>
              <a:t>x</a:t>
            </a:r>
            <a:r>
              <a:rPr lang="nl-NL" sz="3800" dirty="0" smtClean="0"/>
              <a:t> 10</a:t>
            </a:r>
            <a:r>
              <a:rPr lang="nl-NL" sz="3800" baseline="30000" dirty="0" smtClean="0"/>
              <a:t>6</a:t>
            </a:r>
            <a:r>
              <a:rPr lang="nl-NL" sz="3800" dirty="0" smtClean="0"/>
              <a:t> = </a:t>
            </a:r>
          </a:p>
          <a:p>
            <a:pPr>
              <a:buNone/>
            </a:pPr>
            <a:r>
              <a:rPr lang="nl-NL" sz="3800" dirty="0" smtClean="0"/>
              <a:t>                        6 200 000</a:t>
            </a:r>
          </a:p>
          <a:p>
            <a:pPr>
              <a:buNone/>
            </a:pPr>
            <a:r>
              <a:rPr lang="nl-NL" sz="3800" dirty="0" smtClean="0"/>
              <a:t>    8,42 </a:t>
            </a:r>
            <a:r>
              <a:rPr lang="nl-NL" sz="3800" dirty="0" err="1" smtClean="0"/>
              <a:t>x</a:t>
            </a:r>
            <a:r>
              <a:rPr lang="nl-NL" sz="3800" dirty="0" smtClean="0"/>
              <a:t> 10</a:t>
            </a:r>
            <a:r>
              <a:rPr lang="nl-NL" sz="3800" baseline="30000" dirty="0" smtClean="0"/>
              <a:t>5</a:t>
            </a:r>
            <a:r>
              <a:rPr lang="nl-NL" sz="3800" dirty="0" smtClean="0"/>
              <a:t> =</a:t>
            </a:r>
          </a:p>
          <a:p>
            <a:pPr>
              <a:buNone/>
            </a:pPr>
            <a:r>
              <a:rPr lang="nl-NL" sz="3800" dirty="0" smtClean="0"/>
              <a:t>                           842 000  </a:t>
            </a:r>
          </a:p>
          <a:p>
            <a:pPr>
              <a:buNone/>
            </a:pPr>
            <a:endParaRPr lang="nl-NL" sz="3800" dirty="0" smtClean="0"/>
          </a:p>
          <a:p>
            <a:pPr>
              <a:buNone/>
            </a:pPr>
            <a:r>
              <a:rPr lang="nl-NL" sz="3800" dirty="0" smtClean="0">
                <a:solidFill>
                  <a:schemeClr val="accent6"/>
                </a:solidFill>
              </a:rPr>
              <a:t>Maken 15 </a:t>
            </a:r>
            <a:r>
              <a:rPr lang="nl-NL" sz="3800" dirty="0" err="1" smtClean="0">
                <a:solidFill>
                  <a:schemeClr val="accent6"/>
                </a:solidFill>
              </a:rPr>
              <a:t>t</a:t>
            </a:r>
            <a:r>
              <a:rPr lang="nl-NL" sz="3800" dirty="0" smtClean="0">
                <a:solidFill>
                  <a:schemeClr val="accent6"/>
                </a:solidFill>
              </a:rPr>
              <a:t>/</a:t>
            </a:r>
            <a:r>
              <a:rPr lang="nl-NL" sz="3800" dirty="0" err="1" smtClean="0">
                <a:solidFill>
                  <a:schemeClr val="accent6"/>
                </a:solidFill>
              </a:rPr>
              <a:t>m</a:t>
            </a:r>
            <a:r>
              <a:rPr lang="nl-NL" sz="3800" dirty="0" smtClean="0">
                <a:solidFill>
                  <a:schemeClr val="accent6"/>
                </a:solidFill>
              </a:rPr>
              <a:t> 19</a:t>
            </a:r>
            <a:r>
              <a:rPr lang="nl-NL" sz="3800" dirty="0" smtClean="0"/>
              <a:t>  </a:t>
            </a:r>
            <a:endParaRPr lang="nl-NL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theme/theme1.xml><?xml version="1.0" encoding="utf-8"?>
<a:theme xmlns:a="http://schemas.openxmlformats.org/drawingml/2006/main" name="Office-thema">
  <a:themeElements>
    <a:clrScheme name="Briesj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249</Words>
  <Application>Microsoft Office PowerPoint</Application>
  <PresentationFormat>Diavoorstelling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Grote getallen</vt:lpstr>
      <vt:lpstr>Grote getallen zijn vaak lastig uit te spreken, daarom zetten we ze in groepjes van drie. </vt:lpstr>
      <vt:lpstr>Vaak worden grote getallen met het woord miljoen, miljard of duizend geschreven.</vt:lpstr>
      <vt:lpstr>Machten van 10</vt:lpstr>
      <vt:lpstr> En andersom </vt:lpstr>
      <vt:lpstr>Wetenschappelijke notatie</vt:lpstr>
      <vt:lpstr>Voorbeelden</vt:lpstr>
      <vt:lpstr>En…….andersom</vt:lpstr>
    </vt:vector>
  </TitlesOfParts>
  <Company>RoncalliMAVO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Grote getallen</dc:title>
  <dc:creator>Docent</dc:creator>
  <cp:lastModifiedBy>jverschuur</cp:lastModifiedBy>
  <cp:revision>2</cp:revision>
  <dcterms:created xsi:type="dcterms:W3CDTF">2014-03-24T14:14:19Z</dcterms:created>
  <dcterms:modified xsi:type="dcterms:W3CDTF">2014-03-26T09:26:45Z</dcterms:modified>
</cp:coreProperties>
</file>